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 id="2147484073" r:id="rId2"/>
  </p:sldMasterIdLst>
  <p:notesMasterIdLst>
    <p:notesMasterId r:id="rId26"/>
  </p:notesMasterIdLst>
  <p:sldIdLst>
    <p:sldId id="256" r:id="rId3"/>
    <p:sldId id="257" r:id="rId4"/>
    <p:sldId id="298" r:id="rId5"/>
    <p:sldId id="304" r:id="rId6"/>
    <p:sldId id="305" r:id="rId7"/>
    <p:sldId id="258" r:id="rId8"/>
    <p:sldId id="279" r:id="rId9"/>
    <p:sldId id="281" r:id="rId10"/>
    <p:sldId id="306" r:id="rId11"/>
    <p:sldId id="303" r:id="rId12"/>
    <p:sldId id="307" r:id="rId13"/>
    <p:sldId id="264" r:id="rId14"/>
    <p:sldId id="270" r:id="rId15"/>
    <p:sldId id="283" r:id="rId16"/>
    <p:sldId id="284" r:id="rId17"/>
    <p:sldId id="285" r:id="rId18"/>
    <p:sldId id="286" r:id="rId19"/>
    <p:sldId id="287" r:id="rId20"/>
    <p:sldId id="288" r:id="rId21"/>
    <p:sldId id="289" r:id="rId22"/>
    <p:sldId id="295" r:id="rId23"/>
    <p:sldId id="301" r:id="rId24"/>
    <p:sldId id="30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333" autoAdjust="0"/>
  </p:normalViewPr>
  <p:slideViewPr>
    <p:cSldViewPr>
      <p:cViewPr varScale="1">
        <p:scale>
          <a:sx n="85" d="100"/>
          <a:sy n="85" d="100"/>
        </p:scale>
        <p:origin x="930"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07E2A-EAEA-4999-AABB-3AEAFD6EB965}" type="datetimeFigureOut">
              <a:rPr lang="zh-TW" altLang="en-US" smtClean="0"/>
              <a:t>2023/10/20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2746C4-15EE-4F30-99AC-EDF1379D60ED}" type="slidenum">
              <a:rPr lang="zh-TW" altLang="en-US" smtClean="0"/>
              <a:t>‹#›</a:t>
            </a:fld>
            <a:endParaRPr lang="zh-TW" altLang="en-US"/>
          </a:p>
        </p:txBody>
      </p:sp>
    </p:spTree>
    <p:extLst>
      <p:ext uri="{BB962C8B-B14F-4D97-AF65-F5344CB8AC3E}">
        <p14:creationId xmlns:p14="http://schemas.microsoft.com/office/powerpoint/2010/main" val="1803402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2</a:t>
            </a:fld>
            <a:endParaRPr lang="zh-TW" altLang="en-US"/>
          </a:p>
        </p:txBody>
      </p:sp>
    </p:spTree>
    <p:extLst>
      <p:ext uri="{BB962C8B-B14F-4D97-AF65-F5344CB8AC3E}">
        <p14:creationId xmlns:p14="http://schemas.microsoft.com/office/powerpoint/2010/main" val="1825805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11</a:t>
            </a:fld>
            <a:endParaRPr lang="zh-TW" altLang="en-US"/>
          </a:p>
        </p:txBody>
      </p:sp>
    </p:spTree>
    <p:extLst>
      <p:ext uri="{BB962C8B-B14F-4D97-AF65-F5344CB8AC3E}">
        <p14:creationId xmlns:p14="http://schemas.microsoft.com/office/powerpoint/2010/main" val="64135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15</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16</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17</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18</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19</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20</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21</a:t>
            </a:fld>
            <a:endParaRPr lang="zh-TW" altLang="en-US"/>
          </a:p>
        </p:txBody>
      </p:sp>
    </p:spTree>
    <p:extLst>
      <p:ext uri="{BB962C8B-B14F-4D97-AF65-F5344CB8AC3E}">
        <p14:creationId xmlns:p14="http://schemas.microsoft.com/office/powerpoint/2010/main" val="3093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3</a:t>
            </a:fld>
            <a:endParaRPr lang="zh-TW" altLang="en-US"/>
          </a:p>
        </p:txBody>
      </p:sp>
    </p:spTree>
    <p:extLst>
      <p:ext uri="{BB962C8B-B14F-4D97-AF65-F5344CB8AC3E}">
        <p14:creationId xmlns:p14="http://schemas.microsoft.com/office/powerpoint/2010/main" val="29900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4</a:t>
            </a:fld>
            <a:endParaRPr lang="zh-TW" altLang="en-US"/>
          </a:p>
        </p:txBody>
      </p:sp>
    </p:spTree>
    <p:extLst>
      <p:ext uri="{BB962C8B-B14F-4D97-AF65-F5344CB8AC3E}">
        <p14:creationId xmlns:p14="http://schemas.microsoft.com/office/powerpoint/2010/main" val="141969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5</a:t>
            </a:fld>
            <a:endParaRPr lang="zh-TW" altLang="en-US"/>
          </a:p>
        </p:txBody>
      </p:sp>
    </p:spTree>
    <p:extLst>
      <p:ext uri="{BB962C8B-B14F-4D97-AF65-F5344CB8AC3E}">
        <p14:creationId xmlns:p14="http://schemas.microsoft.com/office/powerpoint/2010/main" val="249222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6</a:t>
            </a:fld>
            <a:endParaRPr lang="zh-TW" altLang="en-US"/>
          </a:p>
        </p:txBody>
      </p:sp>
    </p:spTree>
    <p:extLst>
      <p:ext uri="{BB962C8B-B14F-4D97-AF65-F5344CB8AC3E}">
        <p14:creationId xmlns:p14="http://schemas.microsoft.com/office/powerpoint/2010/main" val="29900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7</a:t>
            </a:fld>
            <a:endParaRPr lang="zh-TW" altLang="en-US"/>
          </a:p>
        </p:txBody>
      </p:sp>
    </p:spTree>
    <p:extLst>
      <p:ext uri="{BB962C8B-B14F-4D97-AF65-F5344CB8AC3E}">
        <p14:creationId xmlns:p14="http://schemas.microsoft.com/office/powerpoint/2010/main" val="29900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8</a:t>
            </a:fld>
            <a:endParaRPr lang="zh-TW" altLang="en-US"/>
          </a:p>
        </p:txBody>
      </p:sp>
    </p:spTree>
    <p:extLst>
      <p:ext uri="{BB962C8B-B14F-4D97-AF65-F5344CB8AC3E}">
        <p14:creationId xmlns:p14="http://schemas.microsoft.com/office/powerpoint/2010/main" val="29900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9</a:t>
            </a:fld>
            <a:endParaRPr lang="zh-TW" altLang="en-US"/>
          </a:p>
        </p:txBody>
      </p:sp>
    </p:spTree>
    <p:extLst>
      <p:ext uri="{BB962C8B-B14F-4D97-AF65-F5344CB8AC3E}">
        <p14:creationId xmlns:p14="http://schemas.microsoft.com/office/powerpoint/2010/main" val="157890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2746C4-15EE-4F30-99AC-EDF1379D60ED}" type="slidenum">
              <a:rPr lang="zh-TW" altLang="en-US" smtClean="0"/>
              <a:t>10</a:t>
            </a:fld>
            <a:endParaRPr lang="zh-TW" altLang="en-US"/>
          </a:p>
        </p:txBody>
      </p:sp>
    </p:spTree>
    <p:extLst>
      <p:ext uri="{BB962C8B-B14F-4D97-AF65-F5344CB8AC3E}">
        <p14:creationId xmlns:p14="http://schemas.microsoft.com/office/powerpoint/2010/main" val="401405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67854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37202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3732145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3410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62104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400225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0126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636843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073512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146504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852275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52260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725256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55951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E7D39A0-B085-433C-B04F-289091AD182F}" type="slidenum">
              <a:rPr lang="zh-TW" altLang="en-US" smtClean="0"/>
              <a:t>‹#›</a:t>
            </a:fld>
            <a:endParaRPr lang="zh-TW"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1343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608689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E7D39A0-B085-433C-B04F-289091AD182F}" type="slidenum">
              <a:rPr lang="zh-TW" altLang="en-US" smtClean="0"/>
              <a:t>‹#›</a:t>
            </a:fld>
            <a:endParaRPr lang="zh-TW"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47251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575191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3500824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2612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53090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3180365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4" name="Content Placeholder 3"/>
          <p:cNvSpPr>
            <a:spLocks noGrp="1"/>
          </p:cNvSpPr>
          <p:nvPr>
            <p:ph sz="half" idx="2"/>
          </p:nvPr>
        </p:nvSpPr>
        <p:spPr>
          <a:xfrm>
            <a:off x="633845" y="2507551"/>
            <a:ext cx="3867150"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6" name="Content Placeholder 5"/>
          <p:cNvSpPr>
            <a:spLocks noGrp="1"/>
          </p:cNvSpPr>
          <p:nvPr>
            <p:ph sz="quarter" idx="4"/>
          </p:nvPr>
        </p:nvSpPr>
        <p:spPr>
          <a:xfrm>
            <a:off x="4629150" y="2507551"/>
            <a:ext cx="3886201"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E7D39A0-B085-433C-B04F-289091AD182F}" type="slidenum">
              <a:rPr lang="zh-TW" altLang="en-US" smtClean="0"/>
              <a:t>‹#›</a:t>
            </a:fld>
            <a:endParaRPr lang="zh-TW" altLang="en-US"/>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377148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7D39A0-B085-433C-B04F-289091AD182F}" type="slidenum">
              <a:rPr lang="zh-TW" altLang="en-US" smtClean="0"/>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65233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4242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1401190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EA1937-58EC-4CCF-BDD0-4A35738C9445}" type="datetimeFigureOut">
              <a:rPr lang="zh-TW" altLang="en-US" smtClean="0"/>
              <a:t>2023/10/20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370445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2603732583"/>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7EA1937-58EC-4CCF-BDD0-4A35738C9445}" type="datetimeFigureOut">
              <a:rPr lang="zh-TW" altLang="en-US" smtClean="0"/>
              <a:t>2023/10/20</a:t>
            </a:fld>
            <a:endParaRPr lang="zh-TW"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2E7D39A0-B085-433C-B04F-289091AD182F}" type="slidenum">
              <a:rPr lang="zh-TW" altLang="en-US" smtClean="0"/>
              <a:t>‹#›</a:t>
            </a:fld>
            <a:endParaRPr lang="zh-TW" altLang="en-US"/>
          </a:p>
        </p:txBody>
      </p:sp>
    </p:spTree>
    <p:extLst>
      <p:ext uri="{BB962C8B-B14F-4D97-AF65-F5344CB8AC3E}">
        <p14:creationId xmlns:p14="http://schemas.microsoft.com/office/powerpoint/2010/main" val="390212992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 Id="rId9"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jpg"/><Relationship Id="rId7" Type="http://schemas.openxmlformats.org/officeDocument/2006/relationships/image" Target="../media/image15.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14.png"/><Relationship Id="rId5" Type="http://schemas.openxmlformats.org/officeDocument/2006/relationships/image" Target="../media/image17.png"/><Relationship Id="rId10" Type="http://schemas.microsoft.com/office/2007/relationships/hdphoto" Target="../media/hdphoto6.wdp"/><Relationship Id="rId4" Type="http://schemas.openxmlformats.org/officeDocument/2006/relationships/image" Target="../media/image16.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99592" y="1241889"/>
            <a:ext cx="7772400" cy="2982193"/>
          </a:xfrm>
          <a:effectLst>
            <a:outerShdw blurRad="50800" dist="38100" dir="2700000" algn="tl" rotWithShape="0">
              <a:prstClr val="black">
                <a:alpha val="40000"/>
              </a:prstClr>
            </a:outerShdw>
          </a:effectLst>
        </p:spPr>
        <p:txBody>
          <a:bodyPr>
            <a:noAutofit/>
          </a:bodyPr>
          <a:lstStyle/>
          <a:p>
            <a:pPr algn="ctr"/>
            <a:r>
              <a:rPr lang="zh-TW" altLang="zh-TW" b="1" dirty="0">
                <a:effectLst/>
              </a:rPr>
              <a:t>新屋</a:t>
            </a:r>
            <a:r>
              <a:rPr lang="zh-TW" altLang="zh-TW" b="1" dirty="0" smtClean="0">
                <a:effectLst/>
              </a:rPr>
              <a:t>永豐餘</a:t>
            </a:r>
            <a:r>
              <a:rPr lang="en-US" altLang="zh-TW" b="1" dirty="0" smtClean="0">
                <a:effectLst/>
              </a:rPr>
              <a:t/>
            </a:r>
            <a:br>
              <a:rPr lang="en-US" altLang="zh-TW" b="1" dirty="0" smtClean="0">
                <a:effectLst/>
              </a:rPr>
            </a:br>
            <a:r>
              <a:rPr lang="zh-TW" altLang="zh-TW" b="1" dirty="0" smtClean="0">
                <a:effectLst/>
              </a:rPr>
              <a:t>車牌</a:t>
            </a:r>
            <a:r>
              <a:rPr lang="zh-TW" altLang="zh-TW" b="1" dirty="0">
                <a:effectLst/>
              </a:rPr>
              <a:t>辨識</a:t>
            </a:r>
            <a:r>
              <a:rPr lang="zh-TW" altLang="zh-TW" b="1" dirty="0" smtClean="0">
                <a:effectLst/>
              </a:rPr>
              <a:t>系</a:t>
            </a:r>
            <a:r>
              <a:rPr lang="zh-TW" altLang="en-US" b="1" dirty="0" smtClean="0">
                <a:effectLst/>
              </a:rPr>
              <a:t>統</a:t>
            </a:r>
            <a:r>
              <a:rPr lang="zh-TW" altLang="zh-TW" b="1" dirty="0" smtClean="0">
                <a:effectLst/>
              </a:rPr>
              <a:t>整合方案</a:t>
            </a:r>
            <a:r>
              <a:rPr lang="zh-TW" altLang="zh-TW" dirty="0">
                <a:effectLst/>
              </a:rPr>
              <a:t/>
            </a:r>
            <a:br>
              <a:rPr lang="zh-TW" altLang="zh-TW" dirty="0">
                <a:effectLst/>
              </a:rPr>
            </a:br>
            <a:r>
              <a:rPr lang="zh-TW" altLang="zh-TW" b="1" dirty="0" smtClean="0">
                <a:effectLst/>
              </a:rPr>
              <a:t>軟</a:t>
            </a:r>
            <a:r>
              <a:rPr lang="zh-TW" altLang="en-US" b="1" dirty="0" smtClean="0">
                <a:effectLst/>
              </a:rPr>
              <a:t>硬</a:t>
            </a:r>
            <a:r>
              <a:rPr lang="zh-TW" altLang="zh-TW" b="1" dirty="0" smtClean="0">
                <a:effectLst/>
              </a:rPr>
              <a:t>體</a:t>
            </a:r>
            <a:r>
              <a:rPr lang="zh-TW" altLang="zh-TW" b="1" dirty="0">
                <a:effectLst/>
              </a:rPr>
              <a:t>功能</a:t>
            </a:r>
            <a:r>
              <a:rPr lang="zh-TW" altLang="zh-TW" b="1" dirty="0" smtClean="0">
                <a:effectLst/>
              </a:rPr>
              <a:t>規劃</a:t>
            </a:r>
            <a:r>
              <a:rPr lang="zh-TW" altLang="en-US" b="1" dirty="0" smtClean="0">
                <a:effectLst/>
              </a:rPr>
              <a:t>書</a:t>
            </a:r>
            <a:r>
              <a:rPr lang="zh-TW" altLang="zh-TW" dirty="0">
                <a:effectLst/>
              </a:rPr>
              <a:t/>
            </a:r>
            <a:br>
              <a:rPr lang="zh-TW" altLang="zh-TW" dirty="0">
                <a:effectLst/>
              </a:rPr>
            </a:br>
            <a:endParaRPr lang="zh-TW" altLang="en-US" sz="3200" dirty="0">
              <a:latin typeface="標楷體" panose="03000509000000000000" pitchFamily="65" charset="-120"/>
              <a:ea typeface="標楷體" panose="03000509000000000000" pitchFamily="65" charset="-120"/>
            </a:endParaRPr>
          </a:p>
        </p:txBody>
      </p:sp>
      <p:sp>
        <p:nvSpPr>
          <p:cNvPr id="5" name="標題 1"/>
          <p:cNvSpPr txBox="1">
            <a:spLocks/>
          </p:cNvSpPr>
          <p:nvPr/>
        </p:nvSpPr>
        <p:spPr>
          <a:xfrm>
            <a:off x="5148064" y="4952745"/>
            <a:ext cx="3781734" cy="792088"/>
          </a:xfrm>
          <a:prstGeom prst="rect">
            <a:avLst/>
          </a:prstGeom>
          <a:effectLst>
            <a:outerShdw blurRad="50800" dist="38100" dir="2700000" algn="tl" rotWithShape="0">
              <a:prstClr val="black">
                <a:alpha val="40000"/>
              </a:prstClr>
            </a:outerShdw>
          </a:effectLst>
        </p:spPr>
        <p:txBody>
          <a:bodyPr anchor="b">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zh-TW" sz="2400" dirty="0">
                <a:effectLst/>
                <a:latin typeface="+mj-ea"/>
              </a:rPr>
              <a:t>單位：達運光電</a:t>
            </a:r>
            <a:r>
              <a:rPr lang="en-US" altLang="zh-TW" sz="2400" dirty="0">
                <a:effectLst/>
                <a:latin typeface="+mj-ea"/>
              </a:rPr>
              <a:t>IOT</a:t>
            </a:r>
            <a:r>
              <a:rPr lang="zh-TW" altLang="zh-TW" sz="2400" dirty="0">
                <a:effectLst/>
                <a:latin typeface="+mj-ea"/>
              </a:rPr>
              <a:t>事業部</a:t>
            </a:r>
          </a:p>
          <a:p>
            <a:r>
              <a:rPr lang="zh-TW" altLang="zh-TW" sz="2400" dirty="0">
                <a:effectLst/>
                <a:latin typeface="+mj-ea"/>
              </a:rPr>
              <a:t>製表：</a:t>
            </a:r>
            <a:r>
              <a:rPr lang="en-US" altLang="zh-TW" sz="2400" dirty="0" smtClean="0">
                <a:effectLst/>
                <a:latin typeface="+mj-ea"/>
              </a:rPr>
              <a:t>Kevin Lin</a:t>
            </a:r>
            <a:endParaRPr lang="zh-TW" altLang="zh-TW" sz="2400" dirty="0">
              <a:effectLst/>
              <a:latin typeface="+mj-ea"/>
            </a:endParaRPr>
          </a:p>
        </p:txBody>
      </p:sp>
      <p:pic>
        <p:nvPicPr>
          <p:cNvPr id="1026" name="Picture 2" descr="twoway_LOGO_Cn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734" y="4466970"/>
            <a:ext cx="1714500"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9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9015" y="40756"/>
            <a:ext cx="3821559" cy="830997"/>
          </a:xfrm>
          <a:prstGeom prst="rect">
            <a:avLst/>
          </a:prstGeom>
        </p:spPr>
        <p:txBody>
          <a:bodyPr wrap="square">
            <a:spAutoFit/>
          </a:bodyPr>
          <a:lstStyle/>
          <a:p>
            <a:pPr algn="ctr"/>
            <a:r>
              <a:rPr lang="zh-TW" altLang="en-US" sz="2400" b="1" dirty="0" smtClean="0">
                <a:latin typeface="標楷體" panose="03000509000000000000" pitchFamily="65" charset="-120"/>
                <a:ea typeface="標楷體" panose="03000509000000000000" pitchFamily="65" charset="-120"/>
              </a:rPr>
              <a:t>新屋永豐餘</a:t>
            </a:r>
            <a:endParaRPr lang="en-US" altLang="zh-TW" sz="2400" b="1" dirty="0" smtClean="0">
              <a:latin typeface="標楷體" panose="03000509000000000000" pitchFamily="65" charset="-120"/>
              <a:ea typeface="標楷體" panose="03000509000000000000" pitchFamily="65" charset="-120"/>
            </a:endParaRPr>
          </a:p>
          <a:p>
            <a:pPr algn="ctr"/>
            <a:r>
              <a:rPr lang="zh-TW" altLang="en-US" sz="2400" b="1" dirty="0" smtClean="0">
                <a:latin typeface="標楷體" panose="03000509000000000000" pitchFamily="65" charset="-120"/>
                <a:ea typeface="標楷體" panose="03000509000000000000" pitchFamily="65" charset="-120"/>
              </a:rPr>
              <a:t>車輛進出流程管控圖</a:t>
            </a:r>
            <a:endParaRPr lang="en-US" altLang="zh-TW" sz="2400" b="1" dirty="0" smtClean="0">
              <a:latin typeface="標楷體" panose="03000509000000000000" pitchFamily="65" charset="-120"/>
              <a:ea typeface="標楷體" panose="03000509000000000000" pitchFamily="65" charset="-120"/>
            </a:endParaRPr>
          </a:p>
        </p:txBody>
      </p:sp>
      <p:sp>
        <p:nvSpPr>
          <p:cNvPr id="31" name="矩形 30"/>
          <p:cNvSpPr/>
          <p:nvPr/>
        </p:nvSpPr>
        <p:spPr>
          <a:xfrm>
            <a:off x="4180864" y="1340269"/>
            <a:ext cx="1107996" cy="369332"/>
          </a:xfrm>
          <a:prstGeom prst="rect">
            <a:avLst/>
          </a:prstGeom>
        </p:spPr>
        <p:txBody>
          <a:bodyPr wrap="none">
            <a:spAutoFit/>
          </a:bodyPr>
          <a:lstStyle/>
          <a:p>
            <a:pPr algn="ctr"/>
            <a:r>
              <a:rPr lang="zh-TW" altLang="en-US" b="1" dirty="0" smtClean="0">
                <a:solidFill>
                  <a:schemeClr val="tx2"/>
                </a:solidFill>
                <a:latin typeface="標楷體" panose="03000509000000000000" pitchFamily="65" charset="-120"/>
                <a:ea typeface="標楷體" panose="03000509000000000000" pitchFamily="65" charset="-120"/>
              </a:rPr>
              <a:t>進場流程</a:t>
            </a:r>
            <a:endParaRPr lang="en-US" altLang="zh-TW" b="1" dirty="0">
              <a:solidFill>
                <a:schemeClr val="tx2"/>
              </a:solidFill>
              <a:latin typeface="標楷體" panose="03000509000000000000" pitchFamily="65" charset="-120"/>
              <a:ea typeface="標楷體" panose="03000509000000000000" pitchFamily="65" charset="-120"/>
            </a:endParaRPr>
          </a:p>
        </p:txBody>
      </p:sp>
      <p:sp>
        <p:nvSpPr>
          <p:cNvPr id="95" name="文字方塊 94"/>
          <p:cNvSpPr txBox="1"/>
          <p:nvPr/>
        </p:nvSpPr>
        <p:spPr>
          <a:xfrm>
            <a:off x="5627135" y="303693"/>
            <a:ext cx="3240360" cy="600164"/>
          </a:xfrm>
          <a:prstGeom prst="rect">
            <a:avLst/>
          </a:prstGeom>
          <a:noFill/>
          <a:ln w="3175">
            <a:solidFill>
              <a:schemeClr val="tx1"/>
            </a:solidFill>
          </a:ln>
        </p:spPr>
        <p:txBody>
          <a:bodyPr wrap="square" rtlCol="0">
            <a:spAutoFit/>
          </a:bodyPr>
          <a:lstStyle/>
          <a:p>
            <a:r>
              <a:rPr lang="zh-TW" altLang="en-US" sz="1100" b="1" dirty="0" smtClean="0">
                <a:latin typeface="標楷體" panose="03000509000000000000" pitchFamily="65" charset="-120"/>
                <a:ea typeface="標楷體" panose="03000509000000000000" pitchFamily="65" charset="-120"/>
              </a:rPr>
              <a:t>車輛進出 </a:t>
            </a:r>
            <a:r>
              <a:rPr lang="en-US" altLang="zh-TW" sz="1100" b="1" dirty="0" smtClean="0">
                <a:latin typeface="標楷體" panose="03000509000000000000" pitchFamily="65" charset="-120"/>
                <a:ea typeface="標楷體" panose="03000509000000000000" pitchFamily="65" charset="-120"/>
              </a:rPr>
              <a:t>:</a:t>
            </a:r>
            <a:r>
              <a:rPr lang="zh-TW" altLang="en-US" sz="1100" b="1" dirty="0" smtClean="0">
                <a:latin typeface="標楷體" panose="03000509000000000000" pitchFamily="65" charset="-120"/>
                <a:ea typeface="標楷體" panose="03000509000000000000" pitchFamily="65" charset="-120"/>
              </a:rPr>
              <a:t>車流管控會自動增減總數</a:t>
            </a:r>
            <a:endParaRPr lang="en-US" altLang="zh-TW" sz="1100" b="1" dirty="0" smtClean="0">
              <a:latin typeface="標楷體" panose="03000509000000000000" pitchFamily="65" charset="-120"/>
              <a:ea typeface="標楷體" panose="03000509000000000000" pitchFamily="65" charset="-120"/>
            </a:endParaRPr>
          </a:p>
          <a:p>
            <a:r>
              <a:rPr lang="zh-TW" altLang="en-US" sz="1100" b="1" dirty="0" smtClean="0">
                <a:latin typeface="標楷體" panose="03000509000000000000" pitchFamily="65" charset="-120"/>
                <a:ea typeface="標楷體" panose="03000509000000000000" pitchFamily="65" charset="-120"/>
              </a:rPr>
              <a:t>辨識失敗或該車號未登入，</a:t>
            </a:r>
            <a:r>
              <a:rPr lang="en-US" altLang="zh-TW" sz="1100" b="1" dirty="0" smtClean="0">
                <a:latin typeface="標楷體" panose="03000509000000000000" pitchFamily="65" charset="-120"/>
                <a:ea typeface="標楷體" panose="03000509000000000000" pitchFamily="65" charset="-120"/>
              </a:rPr>
              <a:t>LED</a:t>
            </a:r>
            <a:r>
              <a:rPr lang="zh-TW" altLang="en-US" sz="1100" b="1" dirty="0" smtClean="0">
                <a:latin typeface="標楷體" panose="03000509000000000000" pitchFamily="65" charset="-120"/>
                <a:ea typeface="標楷體" panose="03000509000000000000" pitchFamily="65" charset="-120"/>
              </a:rPr>
              <a:t>字幕機會自動顯示</a:t>
            </a:r>
            <a:endParaRPr lang="en-US" altLang="zh-TW" sz="1100" b="1" dirty="0" smtClean="0">
              <a:latin typeface="標楷體" panose="03000509000000000000" pitchFamily="65" charset="-120"/>
              <a:ea typeface="標楷體" panose="03000509000000000000" pitchFamily="65" charset="-120"/>
            </a:endParaRPr>
          </a:p>
          <a:p>
            <a:r>
              <a:rPr lang="zh-TW" altLang="en-US" sz="1100" b="1" dirty="0" smtClean="0">
                <a:latin typeface="標楷體" panose="03000509000000000000" pitchFamily="65" charset="-120"/>
                <a:ea typeface="標楷體" panose="03000509000000000000" pitchFamily="65" charset="-120"/>
              </a:rPr>
              <a:t>此流程系統</a:t>
            </a:r>
            <a:r>
              <a:rPr lang="zh-TW" altLang="en-US" sz="1100" b="1" dirty="0">
                <a:latin typeface="標楷體" panose="03000509000000000000" pitchFamily="65" charset="-120"/>
                <a:ea typeface="標楷體" panose="03000509000000000000" pitchFamily="65" charset="-120"/>
              </a:rPr>
              <a:t>連</a:t>
            </a:r>
            <a:r>
              <a:rPr lang="zh-TW" altLang="en-US" sz="1100" b="1" dirty="0" smtClean="0">
                <a:latin typeface="標楷體" panose="03000509000000000000" pitchFamily="65" charset="-120"/>
                <a:ea typeface="標楷體" panose="03000509000000000000" pitchFamily="65" charset="-120"/>
              </a:rPr>
              <a:t>動紅綠燈號、</a:t>
            </a:r>
            <a:r>
              <a:rPr lang="en-US" altLang="zh-TW" sz="1100" b="1" dirty="0" smtClean="0">
                <a:latin typeface="標楷體" panose="03000509000000000000" pitchFamily="65" charset="-120"/>
                <a:ea typeface="標楷體" panose="03000509000000000000" pitchFamily="65" charset="-120"/>
              </a:rPr>
              <a:t>LED</a:t>
            </a:r>
            <a:r>
              <a:rPr lang="zh-TW" altLang="en-US" sz="1100" b="1" dirty="0" smtClean="0">
                <a:latin typeface="標楷體" panose="03000509000000000000" pitchFamily="65" charset="-120"/>
                <a:ea typeface="標楷體" panose="03000509000000000000" pitchFamily="65" charset="-120"/>
              </a:rPr>
              <a:t>字幕機</a:t>
            </a:r>
            <a:endParaRPr lang="zh-TW" altLang="en-US" sz="1100" b="1" dirty="0">
              <a:latin typeface="標楷體" panose="03000509000000000000" pitchFamily="65" charset="-120"/>
              <a:ea typeface="標楷體" panose="03000509000000000000" pitchFamily="65" charset="-120"/>
            </a:endParaRPr>
          </a:p>
        </p:txBody>
      </p:sp>
      <p:grpSp>
        <p:nvGrpSpPr>
          <p:cNvPr id="67" name="群組 66"/>
          <p:cNvGrpSpPr/>
          <p:nvPr/>
        </p:nvGrpSpPr>
        <p:grpSpPr>
          <a:xfrm>
            <a:off x="535948" y="1988840"/>
            <a:ext cx="8243809" cy="3728439"/>
            <a:chOff x="801013" y="1426876"/>
            <a:chExt cx="7442796" cy="2828172"/>
          </a:xfrm>
        </p:grpSpPr>
        <p:sp>
          <p:nvSpPr>
            <p:cNvPr id="6" name="矩形 5"/>
            <p:cNvSpPr/>
            <p:nvPr/>
          </p:nvSpPr>
          <p:spPr>
            <a:xfrm>
              <a:off x="1996866" y="1588749"/>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車輛停在停等線</a:t>
              </a:r>
            </a:p>
          </p:txBody>
        </p:sp>
        <p:cxnSp>
          <p:nvCxnSpPr>
            <p:cNvPr id="7" name="直線單箭頭接點 6"/>
            <p:cNvCxnSpPr>
              <a:endCxn id="6" idx="1"/>
            </p:cNvCxnSpPr>
            <p:nvPr/>
          </p:nvCxnSpPr>
          <p:spPr>
            <a:xfrm>
              <a:off x="1516261" y="1768694"/>
              <a:ext cx="480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2761040" y="1768694"/>
              <a:ext cx="504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菱形 8"/>
            <p:cNvSpPr/>
            <p:nvPr/>
          </p:nvSpPr>
          <p:spPr>
            <a:xfrm>
              <a:off x="3265095" y="1426876"/>
              <a:ext cx="792088" cy="683636"/>
            </a:xfrm>
            <a:prstGeom prst="diamond">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chemeClr val="tx1"/>
                </a:solidFill>
                <a:latin typeface="標楷體" panose="03000509000000000000" pitchFamily="65" charset="-120"/>
                <a:ea typeface="標楷體" panose="03000509000000000000" pitchFamily="65" charset="-120"/>
              </a:endParaRPr>
            </a:p>
          </p:txBody>
        </p:sp>
        <p:cxnSp>
          <p:nvCxnSpPr>
            <p:cNvPr id="10" name="直線單箭頭接點 9"/>
            <p:cNvCxnSpPr/>
            <p:nvPr/>
          </p:nvCxnSpPr>
          <p:spPr>
            <a:xfrm>
              <a:off x="4057183" y="1768694"/>
              <a:ext cx="504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3661139" y="2111218"/>
              <a:ext cx="0" cy="32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585580" y="1512294"/>
              <a:ext cx="764173" cy="487144"/>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sz="1200" dirty="0" smtClean="0">
                  <a:solidFill>
                    <a:schemeClr val="tx1"/>
                  </a:solidFill>
                  <a:latin typeface="標楷體" panose="03000509000000000000" pitchFamily="65" charset="-120"/>
                  <a:ea typeface="標楷體" panose="03000509000000000000" pitchFamily="65" charset="-120"/>
                </a:rPr>
                <a:t>LED</a:t>
              </a:r>
              <a:r>
                <a:rPr lang="zh-TW" altLang="en-US" sz="1200" dirty="0" smtClean="0">
                  <a:solidFill>
                    <a:schemeClr val="tx1"/>
                  </a:solidFill>
                  <a:latin typeface="標楷體" panose="03000509000000000000" pitchFamily="65" charset="-120"/>
                  <a:ea typeface="標楷體" panose="03000509000000000000" pitchFamily="65" charset="-120"/>
                </a:rPr>
                <a:t>顯示：</a:t>
              </a:r>
              <a:endParaRPr lang="en-US" altLang="zh-TW" sz="1200" dirty="0" smtClean="0">
                <a:solidFill>
                  <a:schemeClr val="tx1"/>
                </a:solidFill>
                <a:latin typeface="標楷體" panose="03000509000000000000" pitchFamily="65" charset="-120"/>
                <a:ea typeface="標楷體" panose="03000509000000000000" pitchFamily="65" charset="-120"/>
              </a:endParaRPr>
            </a:p>
            <a:p>
              <a:r>
                <a:rPr lang="zh-TW" altLang="en-US" sz="1200" dirty="0" smtClean="0">
                  <a:solidFill>
                    <a:schemeClr val="tx1"/>
                  </a:solidFill>
                  <a:latin typeface="標楷體" panose="03000509000000000000" pitchFamily="65" charset="-120"/>
                  <a:ea typeface="標楷體" panose="03000509000000000000" pitchFamily="65" charset="-120"/>
                </a:rPr>
                <a:t>車號核准</a:t>
              </a:r>
              <a:r>
                <a:rPr lang="zh-TW" altLang="en-US" sz="1200" dirty="0">
                  <a:solidFill>
                    <a:schemeClr val="tx1"/>
                  </a:solidFill>
                  <a:latin typeface="標楷體" panose="03000509000000000000" pitchFamily="65" charset="-120"/>
                  <a:ea typeface="標楷體" panose="03000509000000000000" pitchFamily="65" charset="-120"/>
                </a:rPr>
                <a:t>進場</a:t>
              </a:r>
              <a:endParaRPr lang="zh-TW" altLang="en-US" sz="1200" dirty="0" smtClean="0">
                <a:solidFill>
                  <a:schemeClr val="tx1"/>
                </a:solidFill>
                <a:latin typeface="標楷體" panose="03000509000000000000" pitchFamily="65" charset="-120"/>
                <a:ea typeface="標楷體" panose="03000509000000000000" pitchFamily="65" charset="-120"/>
              </a:endParaRPr>
            </a:p>
          </p:txBody>
        </p:sp>
        <p:sp>
          <p:nvSpPr>
            <p:cNvPr id="17" name="文字方塊 16"/>
            <p:cNvSpPr txBox="1"/>
            <p:nvPr/>
          </p:nvSpPr>
          <p:spPr>
            <a:xfrm>
              <a:off x="3307414" y="1532160"/>
              <a:ext cx="754799" cy="350192"/>
            </a:xfrm>
            <a:prstGeom prst="rect">
              <a:avLst/>
            </a:prstGeom>
            <a:noFill/>
          </p:spPr>
          <p:txBody>
            <a:bodyPr wrap="square" rtlCol="0">
              <a:spAutoFit/>
            </a:bodyPr>
            <a:lstStyle/>
            <a:p>
              <a:pPr algn="ctr"/>
              <a:r>
                <a:rPr lang="en-US" altLang="zh-TW" sz="1200" dirty="0" smtClean="0">
                  <a:latin typeface="標楷體" panose="03000509000000000000" pitchFamily="65" charset="-120"/>
                  <a:ea typeface="標楷體" panose="03000509000000000000" pitchFamily="65" charset="-120"/>
                </a:rPr>
                <a:t>CCTV</a:t>
              </a:r>
            </a:p>
            <a:p>
              <a:pPr algn="ctr"/>
              <a:r>
                <a:rPr lang="zh-TW" altLang="en-US" sz="1200" dirty="0" smtClean="0">
                  <a:latin typeface="標楷體" panose="03000509000000000000" pitchFamily="65" charset="-120"/>
                  <a:ea typeface="標楷體" panose="03000509000000000000" pitchFamily="65" charset="-120"/>
                </a:rPr>
                <a:t>辨識</a:t>
              </a:r>
              <a:r>
                <a:rPr lang="en-US" altLang="zh-TW" sz="1200" dirty="0" smtClean="0">
                  <a:latin typeface="標楷體" panose="03000509000000000000" pitchFamily="65" charset="-120"/>
                  <a:ea typeface="標楷體" panose="03000509000000000000" pitchFamily="65" charset="-120"/>
                </a:rPr>
                <a:t>(1</a:t>
              </a:r>
              <a:r>
                <a:rPr lang="zh-TW" altLang="en-US" sz="1200" dirty="0" smtClean="0">
                  <a:latin typeface="標楷體" panose="03000509000000000000" pitchFamily="65" charset="-120"/>
                  <a:ea typeface="標楷體" panose="03000509000000000000" pitchFamily="65" charset="-120"/>
                </a:rPr>
                <a:t>秒</a:t>
              </a:r>
              <a:r>
                <a:rPr lang="en-US" altLang="zh-TW" sz="1200" dirty="0" smtClean="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p:txBody>
        </p:sp>
        <p:sp>
          <p:nvSpPr>
            <p:cNvPr id="19" name="圓角矩形 18"/>
            <p:cNvSpPr/>
            <p:nvPr/>
          </p:nvSpPr>
          <p:spPr>
            <a:xfrm>
              <a:off x="3266927" y="2438868"/>
              <a:ext cx="930391" cy="360040"/>
            </a:xfrm>
            <a:prstGeom prst="roundRect">
              <a:avLst/>
            </a:prstGeom>
            <a:noFill/>
            <a:ln w="254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未登錄車號</a:t>
              </a:r>
            </a:p>
          </p:txBody>
        </p:sp>
        <p:sp>
          <p:nvSpPr>
            <p:cNvPr id="20" name="圓角矩形 19"/>
            <p:cNvSpPr/>
            <p:nvPr/>
          </p:nvSpPr>
          <p:spPr>
            <a:xfrm>
              <a:off x="2328991" y="2432904"/>
              <a:ext cx="864096" cy="360040"/>
            </a:xfrm>
            <a:prstGeom prst="roundRect">
              <a:avLst/>
            </a:prstGeom>
            <a:noFill/>
            <a:ln w="254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辨識失敗</a:t>
              </a:r>
            </a:p>
          </p:txBody>
        </p:sp>
        <p:sp>
          <p:nvSpPr>
            <p:cNvPr id="21" name="矩形 20"/>
            <p:cNvSpPr/>
            <p:nvPr/>
          </p:nvSpPr>
          <p:spPr>
            <a:xfrm>
              <a:off x="5856871" y="1570745"/>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a:solidFill>
                    <a:schemeClr val="tx1"/>
                  </a:solidFill>
                  <a:latin typeface="標楷體" panose="03000509000000000000" pitchFamily="65" charset="-120"/>
                  <a:ea typeface="標楷體" panose="03000509000000000000" pitchFamily="65" charset="-120"/>
                </a:rPr>
                <a:t>車輛</a:t>
              </a:r>
              <a:r>
                <a:rPr lang="zh-TW" altLang="en-US" sz="1200" dirty="0" smtClean="0">
                  <a:solidFill>
                    <a:schemeClr val="tx1"/>
                  </a:solidFill>
                  <a:latin typeface="標楷體" panose="03000509000000000000" pitchFamily="65" charset="-120"/>
                  <a:ea typeface="標楷體" panose="03000509000000000000" pitchFamily="65" charset="-120"/>
                </a:rPr>
                <a:t>進場</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23" name="直線單箭頭接點 22"/>
            <p:cNvCxnSpPr>
              <a:stCxn id="14" idx="3"/>
              <a:endCxn id="21" idx="1"/>
            </p:cNvCxnSpPr>
            <p:nvPr/>
          </p:nvCxnSpPr>
          <p:spPr>
            <a:xfrm flipV="1">
              <a:off x="5349753" y="1750690"/>
              <a:ext cx="507118" cy="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6621044" y="1730166"/>
              <a:ext cx="827584" cy="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448628" y="1548829"/>
              <a:ext cx="764173"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車輛進場</a:t>
              </a:r>
              <a:endParaRPr lang="en-US" altLang="zh-TW" sz="1200" dirty="0">
                <a:solidFill>
                  <a:schemeClr val="tx1"/>
                </a:solidFill>
                <a:latin typeface="標楷體" panose="03000509000000000000" pitchFamily="65" charset="-120"/>
                <a:ea typeface="標楷體" panose="03000509000000000000" pitchFamily="65" charset="-120"/>
              </a:endParaRPr>
            </a:p>
            <a:p>
              <a:pPr algn="ctr"/>
              <a:r>
                <a:rPr lang="zh-TW" altLang="en-US" sz="1200" dirty="0" smtClean="0">
                  <a:solidFill>
                    <a:schemeClr val="tx1"/>
                  </a:solidFill>
                  <a:latin typeface="標楷體" panose="03000509000000000000" pitchFamily="65" charset="-120"/>
                  <a:ea typeface="標楷體" panose="03000509000000000000" pitchFamily="65" charset="-120"/>
                </a:rPr>
                <a:t>進行作業</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27" name="直線單箭頭接點 26"/>
            <p:cNvCxnSpPr>
              <a:endCxn id="28" idx="0"/>
            </p:cNvCxnSpPr>
            <p:nvPr/>
          </p:nvCxnSpPr>
          <p:spPr>
            <a:xfrm>
              <a:off x="3846750" y="1937866"/>
              <a:ext cx="862411" cy="50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圓角矩形 27"/>
            <p:cNvSpPr/>
            <p:nvPr/>
          </p:nvSpPr>
          <p:spPr>
            <a:xfrm>
              <a:off x="4277112" y="2442072"/>
              <a:ext cx="864096" cy="360040"/>
            </a:xfrm>
            <a:prstGeom prst="roundRect">
              <a:avLst/>
            </a:prstGeom>
            <a:noFill/>
            <a:ln w="254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場內車流</a:t>
              </a:r>
              <a:endParaRPr lang="en-US" altLang="zh-TW" sz="1200" dirty="0" smtClean="0">
                <a:solidFill>
                  <a:schemeClr val="tx1"/>
                </a:solidFill>
                <a:latin typeface="標楷體" panose="03000509000000000000" pitchFamily="65" charset="-120"/>
                <a:ea typeface="標楷體" panose="03000509000000000000" pitchFamily="65" charset="-120"/>
              </a:endParaRPr>
            </a:p>
            <a:p>
              <a:pPr algn="ctr"/>
              <a:r>
                <a:rPr lang="zh-TW" altLang="en-US" sz="1200" dirty="0" smtClean="0">
                  <a:solidFill>
                    <a:schemeClr val="tx1"/>
                  </a:solidFill>
                  <a:latin typeface="標楷體" panose="03000509000000000000" pitchFamily="65" charset="-120"/>
                  <a:ea typeface="標楷體" panose="03000509000000000000" pitchFamily="65" charset="-120"/>
                </a:rPr>
                <a:t>已滿</a:t>
              </a:r>
            </a:p>
          </p:txBody>
        </p:sp>
        <p:cxnSp>
          <p:nvCxnSpPr>
            <p:cNvPr id="32" name="直線單箭頭接點 31"/>
            <p:cNvCxnSpPr>
              <a:endCxn id="20" idx="0"/>
            </p:cNvCxnSpPr>
            <p:nvPr/>
          </p:nvCxnSpPr>
          <p:spPr>
            <a:xfrm flipH="1">
              <a:off x="2761039" y="1914429"/>
              <a:ext cx="669461" cy="5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60150" y="3810386"/>
              <a:ext cx="764173"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警衛查核後指示</a:t>
              </a:r>
            </a:p>
          </p:txBody>
        </p:sp>
        <p:cxnSp>
          <p:nvCxnSpPr>
            <p:cNvPr id="37" name="直線單箭頭接點 36"/>
            <p:cNvCxnSpPr>
              <a:stCxn id="19" idx="2"/>
              <a:endCxn id="82" idx="0"/>
            </p:cNvCxnSpPr>
            <p:nvPr/>
          </p:nvCxnSpPr>
          <p:spPr>
            <a:xfrm>
              <a:off x="3732122" y="2798907"/>
              <a:ext cx="7414" cy="35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肘形接點 42"/>
            <p:cNvCxnSpPr>
              <a:stCxn id="35" idx="3"/>
            </p:cNvCxnSpPr>
            <p:nvPr/>
          </p:nvCxnSpPr>
          <p:spPr>
            <a:xfrm flipV="1">
              <a:off x="4124323" y="1936693"/>
              <a:ext cx="2089012" cy="20536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7835426" y="1928623"/>
              <a:ext cx="1" cy="50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7823467" y="2842196"/>
              <a:ext cx="11959" cy="141285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flipH="1" flipV="1">
              <a:off x="1149551" y="4248084"/>
              <a:ext cx="6681163" cy="6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flipV="1">
              <a:off x="1141210" y="2033821"/>
              <a:ext cx="8341" cy="221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圓角矩形 91"/>
            <p:cNvSpPr/>
            <p:nvPr/>
          </p:nvSpPr>
          <p:spPr>
            <a:xfrm>
              <a:off x="7479636" y="2453378"/>
              <a:ext cx="764173" cy="360041"/>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tx1"/>
                  </a:solidFill>
                  <a:latin typeface="標楷體" panose="03000509000000000000" pitchFamily="65" charset="-120"/>
                  <a:ea typeface="標楷體" panose="03000509000000000000" pitchFamily="65" charset="-120"/>
                </a:rPr>
                <a:t>系統記錄程序完成</a:t>
              </a:r>
              <a:endParaRPr lang="en-US" altLang="zh-TW" sz="1200" dirty="0" smtClean="0">
                <a:solidFill>
                  <a:schemeClr val="tx1"/>
                </a:solidFill>
                <a:latin typeface="標楷體" panose="03000509000000000000" pitchFamily="65" charset="-120"/>
                <a:ea typeface="標楷體" panose="03000509000000000000" pitchFamily="65" charset="-120"/>
              </a:endParaRPr>
            </a:p>
          </p:txBody>
        </p:sp>
        <p:cxnSp>
          <p:nvCxnSpPr>
            <p:cNvPr id="96" name="直線單箭頭接點 95"/>
            <p:cNvCxnSpPr>
              <a:stCxn id="82" idx="2"/>
              <a:endCxn id="35" idx="0"/>
            </p:cNvCxnSpPr>
            <p:nvPr/>
          </p:nvCxnSpPr>
          <p:spPr>
            <a:xfrm>
              <a:off x="3739536" y="3510131"/>
              <a:ext cx="2700" cy="300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endCxn id="81" idx="0"/>
            </p:cNvCxnSpPr>
            <p:nvPr/>
          </p:nvCxnSpPr>
          <p:spPr>
            <a:xfrm>
              <a:off x="2737136" y="2788018"/>
              <a:ext cx="1" cy="36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2355050" y="3150241"/>
              <a:ext cx="764173"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sz="1200" dirty="0" smtClean="0">
                  <a:solidFill>
                    <a:schemeClr val="tx1"/>
                  </a:solidFill>
                  <a:latin typeface="標楷體" panose="03000509000000000000" pitchFamily="65" charset="-120"/>
                  <a:ea typeface="標楷體" panose="03000509000000000000" pitchFamily="65" charset="-120"/>
                </a:rPr>
                <a:t>LED</a:t>
              </a:r>
              <a:r>
                <a:rPr lang="zh-TW" altLang="en-US" sz="1200" dirty="0" smtClean="0">
                  <a:solidFill>
                    <a:schemeClr val="tx1"/>
                  </a:solidFill>
                  <a:latin typeface="標楷體" panose="03000509000000000000" pitchFamily="65" charset="-120"/>
                  <a:ea typeface="標楷體" panose="03000509000000000000" pitchFamily="65" charset="-120"/>
                </a:rPr>
                <a:t>顯示：</a:t>
              </a:r>
              <a:endParaRPr lang="en-US" altLang="zh-TW" sz="1200" dirty="0" smtClean="0">
                <a:solidFill>
                  <a:schemeClr val="tx1"/>
                </a:solidFill>
                <a:latin typeface="標楷體" panose="03000509000000000000" pitchFamily="65" charset="-120"/>
                <a:ea typeface="標楷體" panose="03000509000000000000" pitchFamily="65" charset="-120"/>
              </a:endParaRPr>
            </a:p>
            <a:p>
              <a:r>
                <a:rPr lang="zh-TW" altLang="en-US" sz="1200" dirty="0">
                  <a:solidFill>
                    <a:schemeClr val="tx1"/>
                  </a:solidFill>
                  <a:latin typeface="標楷體" panose="03000509000000000000" pitchFamily="65" charset="-120"/>
                  <a:ea typeface="標楷體" panose="03000509000000000000" pitchFamily="65" charset="-120"/>
                </a:rPr>
                <a:t>辨識</a:t>
              </a:r>
              <a:r>
                <a:rPr lang="zh-TW" altLang="en-US" sz="1200" dirty="0" smtClean="0">
                  <a:solidFill>
                    <a:schemeClr val="tx1"/>
                  </a:solidFill>
                  <a:latin typeface="標楷體" panose="03000509000000000000" pitchFamily="65" charset="-120"/>
                  <a:ea typeface="標楷體" panose="03000509000000000000" pitchFamily="65" charset="-120"/>
                </a:rPr>
                <a:t>失敗</a:t>
              </a:r>
            </a:p>
          </p:txBody>
        </p:sp>
        <p:sp>
          <p:nvSpPr>
            <p:cNvPr id="82" name="矩形 81"/>
            <p:cNvSpPr/>
            <p:nvPr/>
          </p:nvSpPr>
          <p:spPr>
            <a:xfrm>
              <a:off x="3281754" y="3150241"/>
              <a:ext cx="915564"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sz="1200" dirty="0" smtClean="0">
                  <a:solidFill>
                    <a:schemeClr val="tx1"/>
                  </a:solidFill>
                  <a:latin typeface="標楷體" panose="03000509000000000000" pitchFamily="65" charset="-120"/>
                  <a:ea typeface="標楷體" panose="03000509000000000000" pitchFamily="65" charset="-120"/>
                </a:rPr>
                <a:t>LED</a:t>
              </a:r>
              <a:r>
                <a:rPr lang="zh-TW" altLang="en-US" sz="1200" dirty="0" smtClean="0">
                  <a:solidFill>
                    <a:schemeClr val="tx1"/>
                  </a:solidFill>
                  <a:latin typeface="標楷體" panose="03000509000000000000" pitchFamily="65" charset="-120"/>
                  <a:ea typeface="標楷體" panose="03000509000000000000" pitchFamily="65" charset="-120"/>
                </a:rPr>
                <a:t>顯示：</a:t>
              </a:r>
              <a:endParaRPr lang="en-US" altLang="zh-TW" sz="1200" dirty="0" smtClean="0">
                <a:solidFill>
                  <a:schemeClr val="tx1"/>
                </a:solidFill>
                <a:latin typeface="標楷體" panose="03000509000000000000" pitchFamily="65" charset="-120"/>
                <a:ea typeface="標楷體" panose="03000509000000000000" pitchFamily="65" charset="-120"/>
              </a:endParaRPr>
            </a:p>
            <a:p>
              <a:r>
                <a:rPr lang="zh-TW" altLang="en-US" sz="1200" dirty="0" smtClean="0">
                  <a:solidFill>
                    <a:schemeClr val="tx1"/>
                  </a:solidFill>
                  <a:latin typeface="標楷體" panose="03000509000000000000" pitchFamily="65" charset="-120"/>
                  <a:ea typeface="標楷體" panose="03000509000000000000" pitchFamily="65" charset="-120"/>
                </a:rPr>
                <a:t>車號未核准</a:t>
              </a:r>
            </a:p>
          </p:txBody>
        </p:sp>
        <p:sp>
          <p:nvSpPr>
            <p:cNvPr id="83" name="矩形 82"/>
            <p:cNvSpPr/>
            <p:nvPr/>
          </p:nvSpPr>
          <p:spPr>
            <a:xfrm>
              <a:off x="4341487" y="3154951"/>
              <a:ext cx="726010"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sz="1200" dirty="0" smtClean="0">
                  <a:solidFill>
                    <a:schemeClr val="tx1"/>
                  </a:solidFill>
                  <a:latin typeface="標楷體" panose="03000509000000000000" pitchFamily="65" charset="-120"/>
                  <a:ea typeface="標楷體" panose="03000509000000000000" pitchFamily="65" charset="-120"/>
                </a:rPr>
                <a:t>LED</a:t>
              </a:r>
              <a:r>
                <a:rPr lang="zh-TW" altLang="en-US" sz="1200" dirty="0" smtClean="0">
                  <a:solidFill>
                    <a:schemeClr val="tx1"/>
                  </a:solidFill>
                  <a:latin typeface="標楷體" panose="03000509000000000000" pitchFamily="65" charset="-120"/>
                  <a:ea typeface="標楷體" panose="03000509000000000000" pitchFamily="65" charset="-120"/>
                </a:rPr>
                <a:t>顯示：</a:t>
              </a:r>
              <a:endParaRPr lang="en-US" altLang="zh-TW" sz="1200" dirty="0" smtClean="0">
                <a:solidFill>
                  <a:schemeClr val="tx1"/>
                </a:solidFill>
                <a:latin typeface="標楷體" panose="03000509000000000000" pitchFamily="65" charset="-120"/>
                <a:ea typeface="標楷體" panose="03000509000000000000" pitchFamily="65" charset="-120"/>
              </a:endParaRPr>
            </a:p>
            <a:p>
              <a:r>
                <a:rPr lang="zh-TW" altLang="en-US" sz="1200" dirty="0" smtClean="0">
                  <a:solidFill>
                    <a:schemeClr val="tx1"/>
                  </a:solidFill>
                  <a:latin typeface="標楷體" panose="03000509000000000000" pitchFamily="65" charset="-120"/>
                  <a:ea typeface="標楷體" panose="03000509000000000000" pitchFamily="65" charset="-120"/>
                </a:rPr>
                <a:t>車流已</a:t>
              </a:r>
              <a:r>
                <a:rPr lang="zh-TW" altLang="en-US" sz="1200" dirty="0">
                  <a:solidFill>
                    <a:schemeClr val="tx1"/>
                  </a:solidFill>
                  <a:latin typeface="標楷體" panose="03000509000000000000" pitchFamily="65" charset="-120"/>
                  <a:ea typeface="標楷體" panose="03000509000000000000" pitchFamily="65" charset="-120"/>
                </a:rPr>
                <a:t>滿</a:t>
              </a:r>
              <a:endParaRPr lang="zh-TW" altLang="en-US" sz="1200" dirty="0" smtClean="0">
                <a:solidFill>
                  <a:schemeClr val="tx1"/>
                </a:solidFill>
                <a:latin typeface="標楷體" panose="03000509000000000000" pitchFamily="65" charset="-120"/>
                <a:ea typeface="標楷體" panose="03000509000000000000" pitchFamily="65" charset="-120"/>
              </a:endParaRPr>
            </a:p>
          </p:txBody>
        </p:sp>
        <p:cxnSp>
          <p:nvCxnSpPr>
            <p:cNvPr id="99" name="直線單箭頭接點 98"/>
            <p:cNvCxnSpPr>
              <a:stCxn id="28" idx="2"/>
              <a:endCxn id="83" idx="0"/>
            </p:cNvCxnSpPr>
            <p:nvPr/>
          </p:nvCxnSpPr>
          <p:spPr>
            <a:xfrm flipH="1">
              <a:off x="4704492" y="2802112"/>
              <a:ext cx="4668" cy="35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字方塊 85"/>
            <p:cNvSpPr txBox="1"/>
            <p:nvPr/>
          </p:nvSpPr>
          <p:spPr>
            <a:xfrm>
              <a:off x="2484415" y="2775511"/>
              <a:ext cx="432048" cy="350192"/>
            </a:xfrm>
            <a:prstGeom prst="rect">
              <a:avLst/>
            </a:prstGeom>
            <a:noFill/>
          </p:spPr>
          <p:txBody>
            <a:bodyPr wrap="square" rtlCol="0">
              <a:spAutoFit/>
            </a:bodyPr>
            <a:lstStyle/>
            <a:p>
              <a:r>
                <a:rPr lang="zh-TW" altLang="en-US" sz="1200" dirty="0" smtClean="0">
                  <a:latin typeface="標楷體" panose="03000509000000000000" pitchFamily="65" charset="-120"/>
                  <a:ea typeface="標楷體" panose="03000509000000000000" pitchFamily="65" charset="-120"/>
                </a:rPr>
                <a:t>紅燈</a:t>
              </a:r>
              <a:endParaRPr lang="zh-TW" altLang="en-US" sz="1200" dirty="0">
                <a:latin typeface="標楷體" panose="03000509000000000000" pitchFamily="65" charset="-120"/>
                <a:ea typeface="標楷體" panose="03000509000000000000" pitchFamily="65" charset="-120"/>
              </a:endParaRPr>
            </a:p>
          </p:txBody>
        </p:sp>
        <p:sp>
          <p:nvSpPr>
            <p:cNvPr id="87" name="文字方塊 86"/>
            <p:cNvSpPr txBox="1"/>
            <p:nvPr/>
          </p:nvSpPr>
          <p:spPr>
            <a:xfrm>
              <a:off x="3463631" y="2792085"/>
              <a:ext cx="394695" cy="350192"/>
            </a:xfrm>
            <a:prstGeom prst="rect">
              <a:avLst/>
            </a:prstGeom>
            <a:noFill/>
          </p:spPr>
          <p:txBody>
            <a:bodyPr wrap="square" rtlCol="0">
              <a:spAutoFit/>
            </a:bodyPr>
            <a:lstStyle/>
            <a:p>
              <a:r>
                <a:rPr lang="zh-TW" altLang="en-US" sz="1200" dirty="0" smtClean="0">
                  <a:latin typeface="標楷體" panose="03000509000000000000" pitchFamily="65" charset="-120"/>
                  <a:ea typeface="標楷體" panose="03000509000000000000" pitchFamily="65" charset="-120"/>
                </a:rPr>
                <a:t>紅燈</a:t>
              </a:r>
              <a:endParaRPr lang="zh-TW" altLang="en-US" sz="1200" dirty="0">
                <a:latin typeface="標楷體" panose="03000509000000000000" pitchFamily="65" charset="-120"/>
                <a:ea typeface="標楷體" panose="03000509000000000000" pitchFamily="65" charset="-120"/>
              </a:endParaRPr>
            </a:p>
          </p:txBody>
        </p:sp>
        <p:sp>
          <p:nvSpPr>
            <p:cNvPr id="89" name="文字方塊 88"/>
            <p:cNvSpPr txBox="1"/>
            <p:nvPr/>
          </p:nvSpPr>
          <p:spPr>
            <a:xfrm>
              <a:off x="4396940" y="2786923"/>
              <a:ext cx="432048" cy="350192"/>
            </a:xfrm>
            <a:prstGeom prst="rect">
              <a:avLst/>
            </a:prstGeom>
            <a:noFill/>
          </p:spPr>
          <p:txBody>
            <a:bodyPr wrap="square" rtlCol="0">
              <a:spAutoFit/>
            </a:bodyPr>
            <a:lstStyle/>
            <a:p>
              <a:r>
                <a:rPr lang="zh-TW" altLang="en-US" sz="1200" dirty="0" smtClean="0">
                  <a:latin typeface="標楷體" panose="03000509000000000000" pitchFamily="65" charset="-120"/>
                  <a:ea typeface="標楷體" panose="03000509000000000000" pitchFamily="65" charset="-120"/>
                </a:rPr>
                <a:t>紅燈</a:t>
              </a:r>
              <a:endParaRPr lang="zh-TW" altLang="en-US" sz="1200" dirty="0">
                <a:latin typeface="標楷體" panose="03000509000000000000" pitchFamily="65" charset="-120"/>
                <a:ea typeface="標楷體" panose="03000509000000000000" pitchFamily="65" charset="-120"/>
              </a:endParaRPr>
            </a:p>
          </p:txBody>
        </p:sp>
        <p:cxnSp>
          <p:nvCxnSpPr>
            <p:cNvPr id="41" name="直線單箭頭接點 40"/>
            <p:cNvCxnSpPr>
              <a:stCxn id="35" idx="1"/>
              <a:endCxn id="97" idx="3"/>
            </p:cNvCxnSpPr>
            <p:nvPr/>
          </p:nvCxnSpPr>
          <p:spPr>
            <a:xfrm flipH="1" flipV="1">
              <a:off x="2794050" y="3989883"/>
              <a:ext cx="566100" cy="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029877" y="3809938"/>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車輛不准進場</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105" name="直線單箭頭接點 104"/>
            <p:cNvCxnSpPr/>
            <p:nvPr/>
          </p:nvCxnSpPr>
          <p:spPr>
            <a:xfrm flipH="1">
              <a:off x="3742236" y="3523547"/>
              <a:ext cx="1008499" cy="28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35" idx="0"/>
            </p:cNvCxnSpPr>
            <p:nvPr/>
          </p:nvCxnSpPr>
          <p:spPr>
            <a:xfrm>
              <a:off x="2677301" y="3509683"/>
              <a:ext cx="1064936" cy="300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801013" y="1545567"/>
              <a:ext cx="712283" cy="48088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a:solidFill>
                    <a:schemeClr val="tx1"/>
                  </a:solidFill>
                  <a:latin typeface="標楷體" panose="03000509000000000000" pitchFamily="65" charset="-120"/>
                  <a:ea typeface="標楷體" panose="03000509000000000000" pitchFamily="65" charset="-120"/>
                </a:rPr>
                <a:t>circle</a:t>
              </a:r>
            </a:p>
            <a:p>
              <a:pPr algn="ctr"/>
              <a:r>
                <a:rPr lang="zh-TW" altLang="en-US" sz="1200" dirty="0">
                  <a:solidFill>
                    <a:schemeClr val="tx1"/>
                  </a:solidFill>
                  <a:latin typeface="標楷體" panose="03000509000000000000" pitchFamily="65" charset="-120"/>
                  <a:ea typeface="標楷體" panose="03000509000000000000" pitchFamily="65" charset="-120"/>
                </a:rPr>
                <a:t>重複進場流程</a:t>
              </a:r>
            </a:p>
          </p:txBody>
        </p:sp>
        <p:sp>
          <p:nvSpPr>
            <p:cNvPr id="107" name="文字方塊 106"/>
            <p:cNvSpPr txBox="1"/>
            <p:nvPr/>
          </p:nvSpPr>
          <p:spPr>
            <a:xfrm>
              <a:off x="4016302" y="1467164"/>
              <a:ext cx="432048" cy="350192"/>
            </a:xfrm>
            <a:prstGeom prst="rect">
              <a:avLst/>
            </a:prstGeom>
            <a:noFill/>
          </p:spPr>
          <p:txBody>
            <a:bodyPr wrap="square" rtlCol="0">
              <a:spAutoFit/>
            </a:bodyPr>
            <a:lstStyle/>
            <a:p>
              <a:r>
                <a:rPr lang="zh-TW" altLang="en-US" sz="1200" dirty="0" smtClean="0">
                  <a:latin typeface="標楷體" panose="03000509000000000000" pitchFamily="65" charset="-120"/>
                  <a:ea typeface="標楷體" panose="03000509000000000000" pitchFamily="65" charset="-120"/>
                </a:rPr>
                <a:t>綠</a:t>
              </a:r>
              <a:r>
                <a:rPr lang="zh-TW" altLang="en-US" sz="1200" dirty="0">
                  <a:latin typeface="標楷體" panose="03000509000000000000" pitchFamily="65" charset="-120"/>
                  <a:ea typeface="標楷體" panose="03000509000000000000" pitchFamily="65" charset="-120"/>
                </a:rPr>
                <a:t>燈</a:t>
              </a:r>
            </a:p>
          </p:txBody>
        </p:sp>
      </p:grpSp>
    </p:spTree>
    <p:extLst>
      <p:ext uri="{BB962C8B-B14F-4D97-AF65-F5344CB8AC3E}">
        <p14:creationId xmlns:p14="http://schemas.microsoft.com/office/powerpoint/2010/main" val="1049455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9281" y="-29583"/>
            <a:ext cx="3821559" cy="830997"/>
          </a:xfrm>
          <a:prstGeom prst="rect">
            <a:avLst/>
          </a:prstGeom>
        </p:spPr>
        <p:txBody>
          <a:bodyPr wrap="square">
            <a:spAutoFit/>
          </a:bodyPr>
          <a:lstStyle/>
          <a:p>
            <a:pPr algn="ctr"/>
            <a:r>
              <a:rPr lang="zh-TW" altLang="en-US" sz="2400" b="1" dirty="0" smtClean="0">
                <a:latin typeface="標楷體" panose="03000509000000000000" pitchFamily="65" charset="-120"/>
                <a:ea typeface="標楷體" panose="03000509000000000000" pitchFamily="65" charset="-120"/>
              </a:rPr>
              <a:t>新屋永豐餘</a:t>
            </a:r>
            <a:endParaRPr lang="en-US" altLang="zh-TW" sz="2400" b="1" dirty="0" smtClean="0">
              <a:latin typeface="標楷體" panose="03000509000000000000" pitchFamily="65" charset="-120"/>
              <a:ea typeface="標楷體" panose="03000509000000000000" pitchFamily="65" charset="-120"/>
            </a:endParaRPr>
          </a:p>
          <a:p>
            <a:pPr algn="ctr"/>
            <a:r>
              <a:rPr lang="zh-TW" altLang="en-US" sz="2400" b="1" dirty="0" smtClean="0">
                <a:latin typeface="標楷體" panose="03000509000000000000" pitchFamily="65" charset="-120"/>
                <a:ea typeface="標楷體" panose="03000509000000000000" pitchFamily="65" charset="-120"/>
              </a:rPr>
              <a:t>車輛進出流程管控圖</a:t>
            </a:r>
            <a:endParaRPr lang="en-US" altLang="zh-TW" sz="2400" b="1" dirty="0" smtClean="0">
              <a:latin typeface="標楷體" panose="03000509000000000000" pitchFamily="65" charset="-120"/>
              <a:ea typeface="標楷體" panose="03000509000000000000" pitchFamily="65" charset="-120"/>
            </a:endParaRPr>
          </a:p>
        </p:txBody>
      </p:sp>
      <p:sp>
        <p:nvSpPr>
          <p:cNvPr id="80" name="矩形 79"/>
          <p:cNvSpPr/>
          <p:nvPr/>
        </p:nvSpPr>
        <p:spPr>
          <a:xfrm>
            <a:off x="3996842" y="946894"/>
            <a:ext cx="1107996" cy="369332"/>
          </a:xfrm>
          <a:prstGeom prst="rect">
            <a:avLst/>
          </a:prstGeom>
        </p:spPr>
        <p:txBody>
          <a:bodyPr wrap="none">
            <a:spAutoFit/>
          </a:bodyPr>
          <a:lstStyle/>
          <a:p>
            <a:pPr algn="ctr"/>
            <a:r>
              <a:rPr lang="zh-TW" altLang="en-US" b="1" dirty="0" smtClean="0">
                <a:solidFill>
                  <a:schemeClr val="tx2"/>
                </a:solidFill>
                <a:latin typeface="標楷體" panose="03000509000000000000" pitchFamily="65" charset="-120"/>
                <a:ea typeface="標楷體" panose="03000509000000000000" pitchFamily="65" charset="-120"/>
              </a:rPr>
              <a:t>出場流程</a:t>
            </a:r>
          </a:p>
        </p:txBody>
      </p:sp>
      <p:sp>
        <p:nvSpPr>
          <p:cNvPr id="95" name="文字方塊 94"/>
          <p:cNvSpPr txBox="1"/>
          <p:nvPr/>
        </p:nvSpPr>
        <p:spPr>
          <a:xfrm>
            <a:off x="5552746" y="153578"/>
            <a:ext cx="3240360" cy="600164"/>
          </a:xfrm>
          <a:prstGeom prst="rect">
            <a:avLst/>
          </a:prstGeom>
          <a:noFill/>
          <a:ln>
            <a:solidFill>
              <a:schemeClr val="tx1"/>
            </a:solidFill>
          </a:ln>
        </p:spPr>
        <p:txBody>
          <a:bodyPr wrap="square" rtlCol="0">
            <a:spAutoFit/>
          </a:bodyPr>
          <a:lstStyle/>
          <a:p>
            <a:r>
              <a:rPr lang="zh-TW" altLang="en-US" sz="1100" b="1" dirty="0" smtClean="0">
                <a:latin typeface="標楷體" panose="03000509000000000000" pitchFamily="65" charset="-120"/>
                <a:ea typeface="標楷體" panose="03000509000000000000" pitchFamily="65" charset="-120"/>
              </a:rPr>
              <a:t>車輛進出 </a:t>
            </a:r>
            <a:r>
              <a:rPr lang="en-US" altLang="zh-TW" sz="1100" b="1" dirty="0" smtClean="0">
                <a:latin typeface="標楷體" panose="03000509000000000000" pitchFamily="65" charset="-120"/>
                <a:ea typeface="標楷體" panose="03000509000000000000" pitchFamily="65" charset="-120"/>
              </a:rPr>
              <a:t>:</a:t>
            </a:r>
            <a:r>
              <a:rPr lang="zh-TW" altLang="en-US" sz="1100" b="1" dirty="0" smtClean="0">
                <a:latin typeface="標楷體" panose="03000509000000000000" pitchFamily="65" charset="-120"/>
                <a:ea typeface="標楷體" panose="03000509000000000000" pitchFamily="65" charset="-120"/>
              </a:rPr>
              <a:t>車流管控會自動增減總數</a:t>
            </a:r>
            <a:endParaRPr lang="en-US" altLang="zh-TW" sz="1100" b="1" dirty="0" smtClean="0">
              <a:latin typeface="標楷體" panose="03000509000000000000" pitchFamily="65" charset="-120"/>
              <a:ea typeface="標楷體" panose="03000509000000000000" pitchFamily="65" charset="-120"/>
            </a:endParaRPr>
          </a:p>
          <a:p>
            <a:r>
              <a:rPr lang="zh-TW" altLang="en-US" sz="1100" b="1" dirty="0" smtClean="0">
                <a:latin typeface="標楷體" panose="03000509000000000000" pitchFamily="65" charset="-120"/>
                <a:ea typeface="標楷體" panose="03000509000000000000" pitchFamily="65" charset="-120"/>
              </a:rPr>
              <a:t>辨識失敗或該車號未登入，</a:t>
            </a:r>
            <a:r>
              <a:rPr lang="en-US" altLang="zh-TW" sz="1100" b="1" dirty="0" smtClean="0">
                <a:latin typeface="標楷體" panose="03000509000000000000" pitchFamily="65" charset="-120"/>
                <a:ea typeface="標楷體" panose="03000509000000000000" pitchFamily="65" charset="-120"/>
              </a:rPr>
              <a:t>LED</a:t>
            </a:r>
            <a:r>
              <a:rPr lang="zh-TW" altLang="en-US" sz="1100" b="1" dirty="0" smtClean="0">
                <a:latin typeface="標楷體" panose="03000509000000000000" pitchFamily="65" charset="-120"/>
                <a:ea typeface="標楷體" panose="03000509000000000000" pitchFamily="65" charset="-120"/>
              </a:rPr>
              <a:t>字幕機會自動顯示</a:t>
            </a:r>
            <a:endParaRPr lang="en-US" altLang="zh-TW" sz="1100" b="1" dirty="0" smtClean="0">
              <a:latin typeface="標楷體" panose="03000509000000000000" pitchFamily="65" charset="-120"/>
              <a:ea typeface="標楷體" panose="03000509000000000000" pitchFamily="65" charset="-120"/>
            </a:endParaRPr>
          </a:p>
          <a:p>
            <a:r>
              <a:rPr lang="zh-TW" altLang="en-US" sz="1100" b="1" dirty="0" smtClean="0">
                <a:latin typeface="標楷體" panose="03000509000000000000" pitchFamily="65" charset="-120"/>
                <a:ea typeface="標楷體" panose="03000509000000000000" pitchFamily="65" charset="-120"/>
              </a:rPr>
              <a:t>此流程系統</a:t>
            </a:r>
            <a:r>
              <a:rPr lang="zh-TW" altLang="en-US" sz="1100" b="1" dirty="0">
                <a:latin typeface="標楷體" panose="03000509000000000000" pitchFamily="65" charset="-120"/>
                <a:ea typeface="標楷體" panose="03000509000000000000" pitchFamily="65" charset="-120"/>
              </a:rPr>
              <a:t>連</a:t>
            </a:r>
            <a:r>
              <a:rPr lang="zh-TW" altLang="en-US" sz="1100" b="1" dirty="0" smtClean="0">
                <a:latin typeface="標楷體" panose="03000509000000000000" pitchFamily="65" charset="-120"/>
                <a:ea typeface="標楷體" panose="03000509000000000000" pitchFamily="65" charset="-120"/>
              </a:rPr>
              <a:t>動紅綠燈號、</a:t>
            </a:r>
            <a:r>
              <a:rPr lang="en-US" altLang="zh-TW" sz="1100" b="1" dirty="0" smtClean="0">
                <a:latin typeface="標楷體" panose="03000509000000000000" pitchFamily="65" charset="-120"/>
                <a:ea typeface="標楷體" panose="03000509000000000000" pitchFamily="65" charset="-120"/>
              </a:rPr>
              <a:t>LED</a:t>
            </a:r>
            <a:r>
              <a:rPr lang="zh-TW" altLang="en-US" sz="1100" b="1" dirty="0" smtClean="0">
                <a:latin typeface="標楷體" panose="03000509000000000000" pitchFamily="65" charset="-120"/>
                <a:ea typeface="標楷體" panose="03000509000000000000" pitchFamily="65" charset="-120"/>
              </a:rPr>
              <a:t>字幕機</a:t>
            </a:r>
            <a:endParaRPr lang="zh-TW" altLang="en-US" sz="1100" b="1" dirty="0">
              <a:latin typeface="標楷體" panose="03000509000000000000" pitchFamily="65" charset="-120"/>
              <a:ea typeface="標楷體" panose="03000509000000000000" pitchFamily="65" charset="-120"/>
            </a:endParaRPr>
          </a:p>
        </p:txBody>
      </p:sp>
      <p:grpSp>
        <p:nvGrpSpPr>
          <p:cNvPr id="15" name="群組 14"/>
          <p:cNvGrpSpPr/>
          <p:nvPr/>
        </p:nvGrpSpPr>
        <p:grpSpPr>
          <a:xfrm>
            <a:off x="429464" y="1628800"/>
            <a:ext cx="8246992" cy="3038456"/>
            <a:chOff x="1252498" y="2231394"/>
            <a:chExt cx="7177902" cy="2390384"/>
          </a:xfrm>
        </p:grpSpPr>
        <p:sp>
          <p:nvSpPr>
            <p:cNvPr id="12" name="文字方塊 11"/>
            <p:cNvSpPr txBox="1"/>
            <p:nvPr/>
          </p:nvSpPr>
          <p:spPr>
            <a:xfrm>
              <a:off x="3702877" y="2323889"/>
              <a:ext cx="432048" cy="199758"/>
            </a:xfrm>
            <a:prstGeom prst="rect">
              <a:avLst/>
            </a:prstGeom>
            <a:noFill/>
          </p:spPr>
          <p:txBody>
            <a:bodyPr wrap="square" rtlCol="0">
              <a:spAutoFit/>
            </a:bodyPr>
            <a:lstStyle/>
            <a:p>
              <a:r>
                <a:rPr lang="zh-TW" altLang="en-US" sz="1050" dirty="0" smtClean="0">
                  <a:latin typeface="標楷體" panose="03000509000000000000" pitchFamily="65" charset="-120"/>
                  <a:ea typeface="標楷體" panose="03000509000000000000" pitchFamily="65" charset="-120"/>
                </a:rPr>
                <a:t>綠</a:t>
              </a:r>
              <a:r>
                <a:rPr lang="zh-TW" altLang="en-US" sz="1050" dirty="0">
                  <a:latin typeface="標楷體" panose="03000509000000000000" pitchFamily="65" charset="-120"/>
                  <a:ea typeface="標楷體" panose="03000509000000000000" pitchFamily="65" charset="-120"/>
                </a:rPr>
                <a:t>燈</a:t>
              </a:r>
            </a:p>
          </p:txBody>
        </p:sp>
        <p:sp>
          <p:nvSpPr>
            <p:cNvPr id="48" name="矩形 47"/>
            <p:cNvSpPr/>
            <p:nvPr/>
          </p:nvSpPr>
          <p:spPr>
            <a:xfrm>
              <a:off x="1710673" y="2393267"/>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a:solidFill>
                    <a:schemeClr val="tx1"/>
                  </a:solidFill>
                  <a:latin typeface="標楷體" panose="03000509000000000000" pitchFamily="65" charset="-120"/>
                  <a:ea typeface="標楷體" panose="03000509000000000000" pitchFamily="65" charset="-120"/>
                </a:rPr>
                <a:t>車輛停</a:t>
              </a:r>
              <a:r>
                <a:rPr lang="zh-TW" altLang="en-US" sz="1200" dirty="0" smtClean="0">
                  <a:solidFill>
                    <a:schemeClr val="tx1"/>
                  </a:solidFill>
                  <a:latin typeface="標楷體" panose="03000509000000000000" pitchFamily="65" charset="-120"/>
                  <a:ea typeface="標楷體" panose="03000509000000000000" pitchFamily="65" charset="-120"/>
                </a:rPr>
                <a:t>在過磅機</a:t>
              </a:r>
            </a:p>
          </p:txBody>
        </p:sp>
        <p:cxnSp>
          <p:nvCxnSpPr>
            <p:cNvPr id="49" name="直線單箭頭接點 48"/>
            <p:cNvCxnSpPr>
              <a:endCxn id="48" idx="1"/>
            </p:cNvCxnSpPr>
            <p:nvPr/>
          </p:nvCxnSpPr>
          <p:spPr>
            <a:xfrm>
              <a:off x="1259632" y="2571671"/>
              <a:ext cx="451041" cy="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474847" y="2573212"/>
              <a:ext cx="504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菱形 50"/>
            <p:cNvSpPr/>
            <p:nvPr/>
          </p:nvSpPr>
          <p:spPr>
            <a:xfrm>
              <a:off x="2978902" y="2231394"/>
              <a:ext cx="792088" cy="683636"/>
            </a:xfrm>
            <a:prstGeom prst="diamond">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chemeClr val="tx1"/>
                </a:solidFill>
                <a:latin typeface="標楷體" panose="03000509000000000000" pitchFamily="65" charset="-120"/>
                <a:ea typeface="標楷體" panose="03000509000000000000" pitchFamily="65" charset="-120"/>
              </a:endParaRPr>
            </a:p>
          </p:txBody>
        </p:sp>
        <p:cxnSp>
          <p:nvCxnSpPr>
            <p:cNvPr id="52" name="直線單箭頭接點 51"/>
            <p:cNvCxnSpPr>
              <a:stCxn id="51" idx="3"/>
              <a:endCxn id="109" idx="1"/>
            </p:cNvCxnSpPr>
            <p:nvPr/>
          </p:nvCxnSpPr>
          <p:spPr>
            <a:xfrm flipV="1">
              <a:off x="3770990" y="2571671"/>
              <a:ext cx="1547916" cy="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3005928" y="2329127"/>
              <a:ext cx="737293" cy="363197"/>
            </a:xfrm>
            <a:prstGeom prst="rect">
              <a:avLst/>
            </a:prstGeom>
            <a:noFill/>
          </p:spPr>
          <p:txBody>
            <a:bodyPr wrap="square" rtlCol="0">
              <a:spAutoFit/>
            </a:bodyPr>
            <a:lstStyle/>
            <a:p>
              <a:pPr algn="ctr"/>
              <a:r>
                <a:rPr lang="en-US" altLang="zh-TW" sz="1200" dirty="0">
                  <a:latin typeface="標楷體" panose="03000509000000000000" pitchFamily="65" charset="-120"/>
                  <a:ea typeface="標楷體" panose="03000509000000000000" pitchFamily="65" charset="-120"/>
                </a:rPr>
                <a:t>CCTV</a:t>
              </a:r>
            </a:p>
            <a:p>
              <a:pPr algn="ctr"/>
              <a:r>
                <a:rPr lang="zh-TW" altLang="en-US" sz="1200" dirty="0">
                  <a:latin typeface="標楷體" panose="03000509000000000000" pitchFamily="65" charset="-120"/>
                  <a:ea typeface="標楷體" panose="03000509000000000000" pitchFamily="65" charset="-120"/>
                </a:rPr>
                <a:t>辨識</a:t>
              </a:r>
              <a:r>
                <a:rPr lang="en-US" altLang="zh-TW" sz="1200" dirty="0">
                  <a:latin typeface="標楷體" panose="03000509000000000000" pitchFamily="65" charset="-120"/>
                  <a:ea typeface="標楷體" panose="03000509000000000000" pitchFamily="65" charset="-120"/>
                </a:rPr>
                <a:t>(1</a:t>
              </a:r>
              <a:r>
                <a:rPr lang="zh-TW" altLang="en-US" sz="1200" dirty="0">
                  <a:latin typeface="標楷體" panose="03000509000000000000" pitchFamily="65" charset="-120"/>
                  <a:ea typeface="標楷體" panose="03000509000000000000" pitchFamily="65" charset="-120"/>
                </a:rPr>
                <a:t>秒</a:t>
              </a:r>
              <a:r>
                <a:rPr lang="en-US" altLang="zh-TW" sz="1200" dirty="0" smtClean="0">
                  <a:latin typeface="標楷體" panose="03000509000000000000" pitchFamily="65" charset="-120"/>
                  <a:ea typeface="標楷體" panose="03000509000000000000" pitchFamily="65" charset="-120"/>
                </a:rPr>
                <a:t>)</a:t>
              </a:r>
            </a:p>
          </p:txBody>
        </p:sp>
        <p:sp>
          <p:nvSpPr>
            <p:cNvPr id="58" name="圓角矩形 57"/>
            <p:cNvSpPr/>
            <p:nvPr/>
          </p:nvSpPr>
          <p:spPr>
            <a:xfrm>
              <a:off x="3872471" y="3236845"/>
              <a:ext cx="864096" cy="360040"/>
            </a:xfrm>
            <a:prstGeom prst="roundRect">
              <a:avLst/>
            </a:prstGeom>
            <a:noFill/>
            <a:ln w="254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未登錄車號</a:t>
              </a:r>
            </a:p>
          </p:txBody>
        </p:sp>
        <p:sp>
          <p:nvSpPr>
            <p:cNvPr id="59" name="圓角矩形 58"/>
            <p:cNvSpPr/>
            <p:nvPr/>
          </p:nvSpPr>
          <p:spPr>
            <a:xfrm>
              <a:off x="2042798" y="3237422"/>
              <a:ext cx="864096" cy="360040"/>
            </a:xfrm>
            <a:prstGeom prst="roundRect">
              <a:avLst/>
            </a:prstGeom>
            <a:noFill/>
            <a:ln w="254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辨識失敗</a:t>
              </a:r>
            </a:p>
          </p:txBody>
        </p:sp>
        <p:cxnSp>
          <p:nvCxnSpPr>
            <p:cNvPr id="65" name="直線單箭頭接點 64"/>
            <p:cNvCxnSpPr>
              <a:endCxn id="104" idx="1"/>
            </p:cNvCxnSpPr>
            <p:nvPr/>
          </p:nvCxnSpPr>
          <p:spPr>
            <a:xfrm>
              <a:off x="6104164" y="2571671"/>
              <a:ext cx="1562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3596940" y="2733216"/>
              <a:ext cx="577671" cy="50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59" idx="0"/>
            </p:cNvCxnSpPr>
            <p:nvPr/>
          </p:nvCxnSpPr>
          <p:spPr>
            <a:xfrm flipH="1">
              <a:off x="2474846" y="2718947"/>
              <a:ext cx="669461" cy="5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992859" y="3940572"/>
              <a:ext cx="764173" cy="359890"/>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通知警衛等候指示</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75" name="肘形接點 74"/>
            <p:cNvCxnSpPr>
              <a:endCxn id="109" idx="2"/>
            </p:cNvCxnSpPr>
            <p:nvPr/>
          </p:nvCxnSpPr>
          <p:spPr>
            <a:xfrm flipV="1">
              <a:off x="3766655" y="2751616"/>
              <a:ext cx="1934338" cy="1368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8048313" y="2786083"/>
              <a:ext cx="0" cy="183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接點 84"/>
            <p:cNvCxnSpPr/>
            <p:nvPr/>
          </p:nvCxnSpPr>
          <p:spPr>
            <a:xfrm flipH="1" flipV="1">
              <a:off x="1252498" y="4581129"/>
              <a:ext cx="6786192" cy="21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flipV="1">
              <a:off x="1252498" y="2571671"/>
              <a:ext cx="7134" cy="200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flipH="1">
              <a:off x="3542757" y="3589946"/>
              <a:ext cx="825349" cy="34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2500670" y="3610421"/>
              <a:ext cx="650183" cy="32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字方塊 89"/>
            <p:cNvSpPr txBox="1"/>
            <p:nvPr/>
          </p:nvSpPr>
          <p:spPr>
            <a:xfrm>
              <a:off x="2301012" y="3653614"/>
              <a:ext cx="432048" cy="199758"/>
            </a:xfrm>
            <a:prstGeom prst="rect">
              <a:avLst/>
            </a:prstGeom>
            <a:noFill/>
          </p:spPr>
          <p:txBody>
            <a:bodyPr wrap="square" rtlCol="0">
              <a:spAutoFit/>
            </a:bodyPr>
            <a:lstStyle/>
            <a:p>
              <a:r>
                <a:rPr lang="zh-TW" altLang="en-US" sz="1050" dirty="0" smtClean="0">
                  <a:latin typeface="標楷體" panose="03000509000000000000" pitchFamily="65" charset="-120"/>
                  <a:ea typeface="標楷體" panose="03000509000000000000" pitchFamily="65" charset="-120"/>
                </a:rPr>
                <a:t>紅燈</a:t>
              </a:r>
              <a:endParaRPr lang="zh-TW" altLang="en-US" sz="1050" dirty="0">
                <a:latin typeface="標楷體" panose="03000509000000000000" pitchFamily="65" charset="-120"/>
                <a:ea typeface="標楷體" panose="03000509000000000000" pitchFamily="65" charset="-120"/>
              </a:endParaRPr>
            </a:p>
          </p:txBody>
        </p:sp>
        <p:sp>
          <p:nvSpPr>
            <p:cNvPr id="94" name="文字方塊 93"/>
            <p:cNvSpPr txBox="1"/>
            <p:nvPr/>
          </p:nvSpPr>
          <p:spPr>
            <a:xfrm>
              <a:off x="4030248" y="3661295"/>
              <a:ext cx="432048" cy="199758"/>
            </a:xfrm>
            <a:prstGeom prst="rect">
              <a:avLst/>
            </a:prstGeom>
            <a:noFill/>
          </p:spPr>
          <p:txBody>
            <a:bodyPr wrap="square" rtlCol="0">
              <a:spAutoFit/>
            </a:bodyPr>
            <a:lstStyle/>
            <a:p>
              <a:r>
                <a:rPr lang="zh-TW" altLang="en-US" sz="1050" dirty="0" smtClean="0">
                  <a:latin typeface="標楷體" panose="03000509000000000000" pitchFamily="65" charset="-120"/>
                  <a:ea typeface="標楷體" panose="03000509000000000000" pitchFamily="65" charset="-120"/>
                </a:rPr>
                <a:t>紅燈</a:t>
              </a:r>
              <a:endParaRPr lang="zh-TW" altLang="en-US" sz="1050" dirty="0">
                <a:latin typeface="標楷體" panose="03000509000000000000" pitchFamily="65" charset="-120"/>
                <a:ea typeface="標楷體" panose="03000509000000000000" pitchFamily="65" charset="-120"/>
              </a:endParaRPr>
            </a:p>
          </p:txBody>
        </p:sp>
        <p:sp>
          <p:nvSpPr>
            <p:cNvPr id="104" name="矩形 103"/>
            <p:cNvSpPr/>
            <p:nvPr/>
          </p:nvSpPr>
          <p:spPr>
            <a:xfrm>
              <a:off x="7666227" y="2391726"/>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chemeClr val="tx1"/>
                  </a:solidFill>
                  <a:latin typeface="標楷體" panose="03000509000000000000" pitchFamily="65" charset="-120"/>
                  <a:ea typeface="標楷體" panose="03000509000000000000" pitchFamily="65" charset="-120"/>
                </a:rPr>
                <a:t>車輛出場</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109" name="矩形 108"/>
            <p:cNvSpPr/>
            <p:nvPr/>
          </p:nvSpPr>
          <p:spPr>
            <a:xfrm>
              <a:off x="5318906" y="2391726"/>
              <a:ext cx="764173" cy="359890"/>
            </a:xfrm>
            <a:prstGeom prst="rect">
              <a:avLst/>
            </a:prstGeom>
            <a:noFill/>
            <a:ln w="3175">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a:solidFill>
                    <a:schemeClr val="tx1"/>
                  </a:solidFill>
                  <a:latin typeface="標楷體" panose="03000509000000000000" pitchFamily="65" charset="-120"/>
                  <a:ea typeface="標楷體" panose="03000509000000000000" pitchFamily="65" charset="-120"/>
                </a:rPr>
                <a:t>系統</a:t>
              </a:r>
              <a:r>
                <a:rPr lang="zh-TW" altLang="en-US" sz="1200" dirty="0" smtClean="0">
                  <a:solidFill>
                    <a:schemeClr val="tx1"/>
                  </a:solidFill>
                  <a:latin typeface="標楷體" panose="03000509000000000000" pitchFamily="65" charset="-120"/>
                  <a:ea typeface="標楷體" panose="03000509000000000000" pitchFamily="65" charset="-120"/>
                </a:rPr>
                <a:t>記錄</a:t>
              </a:r>
              <a:r>
                <a:rPr lang="zh-TW" altLang="en-US" sz="1200" dirty="0">
                  <a:solidFill>
                    <a:schemeClr val="tx1"/>
                  </a:solidFill>
                  <a:latin typeface="標楷體" panose="03000509000000000000" pitchFamily="65" charset="-120"/>
                  <a:ea typeface="標楷體" panose="03000509000000000000" pitchFamily="65" charset="-120"/>
                </a:rPr>
                <a:t>出場</a:t>
              </a:r>
              <a:r>
                <a:rPr lang="zh-TW" altLang="en-US" sz="1200" dirty="0" smtClean="0">
                  <a:solidFill>
                    <a:schemeClr val="tx1"/>
                  </a:solidFill>
                  <a:latin typeface="標楷體" panose="03000509000000000000" pitchFamily="65" charset="-120"/>
                  <a:ea typeface="標楷體" panose="03000509000000000000" pitchFamily="65" charset="-120"/>
                </a:rPr>
                <a:t>完成</a:t>
              </a:r>
              <a:endParaRPr lang="en-US" altLang="zh-TW" sz="1200" dirty="0">
                <a:solidFill>
                  <a:schemeClr val="tx1"/>
                </a:solidFill>
                <a:latin typeface="標楷體" panose="03000509000000000000" pitchFamily="65" charset="-120"/>
                <a:ea typeface="標楷體" panose="03000509000000000000" pitchFamily="65" charset="-120"/>
              </a:endParaRPr>
            </a:p>
          </p:txBody>
        </p:sp>
      </p:grpSp>
      <p:cxnSp>
        <p:nvCxnSpPr>
          <p:cNvPr id="79" name="肘形接點 78"/>
          <p:cNvCxnSpPr>
            <a:stCxn id="72" idx="2"/>
            <a:endCxn id="104" idx="2"/>
          </p:cNvCxnSpPr>
          <p:nvPr/>
        </p:nvCxnSpPr>
        <p:spPr>
          <a:xfrm rot="5400000" flipH="1" flipV="1">
            <a:off x="4568365" y="589731"/>
            <a:ext cx="1968763" cy="5369428"/>
          </a:xfrm>
          <a:prstGeom prst="bentConnector3">
            <a:avLst>
              <a:gd name="adj1" fmla="val -116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5772723" y="3847618"/>
            <a:ext cx="877990" cy="612652"/>
          </a:xfrm>
          <a:prstGeom prst="rect">
            <a:avLst/>
          </a:prstGeom>
          <a:noFill/>
          <a:ln w="317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dirty="0" smtClean="0">
                <a:solidFill>
                  <a:srgbClr val="FF0000"/>
                </a:solidFill>
                <a:latin typeface="標楷體" panose="03000509000000000000" pitchFamily="65" charset="-120"/>
                <a:ea typeface="標楷體" panose="03000509000000000000" pitchFamily="65" charset="-120"/>
              </a:rPr>
              <a:t>從北門進場車輛可直接出</a:t>
            </a:r>
            <a:r>
              <a:rPr lang="zh-TW" altLang="en-US" sz="1200" dirty="0">
                <a:solidFill>
                  <a:srgbClr val="FF0000"/>
                </a:solidFill>
                <a:latin typeface="標楷體" panose="03000509000000000000" pitchFamily="65" charset="-120"/>
                <a:ea typeface="標楷體" panose="03000509000000000000" pitchFamily="65" charset="-120"/>
              </a:rPr>
              <a:t>場</a:t>
            </a:r>
            <a:endParaRPr lang="en-US" altLang="zh-TW" sz="1200"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06786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95736" y="2852936"/>
            <a:ext cx="6440005" cy="605929"/>
          </a:xfrm>
          <a:effectLst>
            <a:outerShdw blurRad="50800" dist="38100" dir="2700000" algn="tl" rotWithShape="0">
              <a:prstClr val="black">
                <a:alpha val="40000"/>
              </a:prstClr>
            </a:outerShdw>
          </a:effectLst>
        </p:spPr>
        <p:txBody>
          <a:bodyPr>
            <a:noAutofit/>
          </a:bodyPr>
          <a:lstStyle/>
          <a:p>
            <a:pPr algn="l"/>
            <a:r>
              <a:rPr lang="zh-TW" altLang="en-US" dirty="0" smtClean="0">
                <a:latin typeface="標楷體" panose="03000509000000000000" pitchFamily="65" charset="-120"/>
                <a:ea typeface="標楷體" panose="03000509000000000000" pitchFamily="65" charset="-120"/>
              </a:rPr>
              <a:t>三、</a:t>
            </a:r>
            <a:r>
              <a:rPr lang="en-US" altLang="zh-TW" dirty="0" smtClean="0">
                <a:latin typeface="標楷體" panose="03000509000000000000" pitchFamily="65" charset="-120"/>
                <a:ea typeface="標楷體" panose="03000509000000000000" pitchFamily="65" charset="-120"/>
              </a:rPr>
              <a:t>(CMS)</a:t>
            </a:r>
            <a:r>
              <a:rPr lang="zh-TW" altLang="en-US" dirty="0" smtClean="0">
                <a:latin typeface="標楷體" panose="03000509000000000000" pitchFamily="65" charset="-120"/>
                <a:ea typeface="標楷體" panose="03000509000000000000" pitchFamily="65" charset="-120"/>
              </a:rPr>
              <a:t>中控軟體</a:t>
            </a:r>
            <a:endParaRPr lang="zh-TW" altLang="en-US" dirty="0">
              <a:latin typeface="標楷體" panose="03000509000000000000" pitchFamily="65" charset="-120"/>
              <a:ea typeface="標楷體" panose="03000509000000000000" pitchFamily="65" charset="-120"/>
            </a:endParaRPr>
          </a:p>
        </p:txBody>
      </p:sp>
      <p:sp>
        <p:nvSpPr>
          <p:cNvPr id="3" name="文字方塊 2"/>
          <p:cNvSpPr txBox="1"/>
          <p:nvPr/>
        </p:nvSpPr>
        <p:spPr>
          <a:xfrm>
            <a:off x="8779757" y="6381328"/>
            <a:ext cx="300082" cy="369332"/>
          </a:xfrm>
          <a:prstGeom prst="rect">
            <a:avLst/>
          </a:prstGeom>
          <a:noFill/>
        </p:spPr>
        <p:txBody>
          <a:bodyPr wrap="none" rtlCol="0">
            <a:spAutoFit/>
          </a:bodyPr>
          <a:lstStyle/>
          <a:p>
            <a:r>
              <a:rPr lang="en-US" altLang="zh-TW" dirty="0" smtClean="0"/>
              <a:t>8</a:t>
            </a:r>
            <a:endParaRPr lang="zh-TW" altLang="en-US" dirty="0"/>
          </a:p>
        </p:txBody>
      </p:sp>
    </p:spTree>
    <p:extLst>
      <p:ext uri="{BB962C8B-B14F-4D97-AF65-F5344CB8AC3E}">
        <p14:creationId xmlns:p14="http://schemas.microsoft.com/office/powerpoint/2010/main" val="221910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2688682" y="152986"/>
            <a:ext cx="4126483" cy="576064"/>
          </a:xfrm>
          <a:prstGeom prst="rect">
            <a:avLst/>
          </a:prstGeom>
        </p:spPr>
        <p:txBody>
          <a:bodyPr anchor="b">
            <a:normAutofit fontScale="775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新屋永豐餘 車牌辨識管理系統</a:t>
            </a:r>
            <a:endParaRPr lang="en-US" altLang="zh-TW" sz="2400" b="1" dirty="0" smtClean="0">
              <a:solidFill>
                <a:schemeClr val="tx1"/>
              </a:solidFill>
              <a:latin typeface="標楷體" panose="03000509000000000000" pitchFamily="65" charset="-120"/>
              <a:ea typeface="標楷體" panose="03000509000000000000" pitchFamily="65" charset="-120"/>
            </a:endParaRPr>
          </a:p>
          <a:p>
            <a:pPr algn="ctr"/>
            <a:r>
              <a:rPr lang="zh-TW" altLang="en-US" sz="2400" b="1" dirty="0" smtClean="0">
                <a:solidFill>
                  <a:schemeClr val="tx1"/>
                </a:solidFill>
                <a:latin typeface="標楷體" panose="03000509000000000000" pitchFamily="65" charset="-120"/>
                <a:ea typeface="標楷體" panose="03000509000000000000" pitchFamily="65" charset="-120"/>
              </a:rPr>
              <a:t>軟體架構方塊圖</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95" name="矩形 94"/>
          <p:cNvSpPr/>
          <p:nvPr/>
        </p:nvSpPr>
        <p:spPr>
          <a:xfrm>
            <a:off x="7150494" y="434877"/>
            <a:ext cx="803803" cy="86394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latin typeface="標楷體" panose="03000509000000000000" pitchFamily="65" charset="-120"/>
                <a:ea typeface="標楷體" panose="03000509000000000000" pitchFamily="65" charset="-120"/>
              </a:rPr>
              <a:t>使用者</a:t>
            </a:r>
          </a:p>
        </p:txBody>
      </p:sp>
      <p:sp>
        <p:nvSpPr>
          <p:cNvPr id="96" name="矩形 95"/>
          <p:cNvSpPr/>
          <p:nvPr/>
        </p:nvSpPr>
        <p:spPr>
          <a:xfrm>
            <a:off x="8151833" y="434877"/>
            <a:ext cx="842905" cy="872131"/>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latin typeface="標楷體" panose="03000509000000000000" pitchFamily="65" charset="-120"/>
                <a:ea typeface="標楷體" panose="03000509000000000000" pitchFamily="65" charset="-120"/>
              </a:rPr>
              <a:t>管理者</a:t>
            </a:r>
          </a:p>
        </p:txBody>
      </p:sp>
      <p:grpSp>
        <p:nvGrpSpPr>
          <p:cNvPr id="316" name="群組 315"/>
          <p:cNvGrpSpPr/>
          <p:nvPr/>
        </p:nvGrpSpPr>
        <p:grpSpPr>
          <a:xfrm>
            <a:off x="1062644" y="1028208"/>
            <a:ext cx="7299915" cy="4984767"/>
            <a:chOff x="180101" y="711530"/>
            <a:chExt cx="7299915" cy="4984767"/>
          </a:xfrm>
        </p:grpSpPr>
        <p:sp>
          <p:nvSpPr>
            <p:cNvPr id="16" name="矩形 15"/>
            <p:cNvSpPr/>
            <p:nvPr/>
          </p:nvSpPr>
          <p:spPr>
            <a:xfrm>
              <a:off x="3699166" y="3377776"/>
              <a:ext cx="919133" cy="87539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歷史車輛資料匯出</a:t>
              </a:r>
              <a:r>
                <a:rPr lang="en-US" altLang="zh-TW" sz="1400" b="1" dirty="0" smtClean="0">
                  <a:solidFill>
                    <a:schemeClr val="tx1"/>
                  </a:solidFill>
                  <a:latin typeface="標楷體" panose="03000509000000000000" pitchFamily="65" charset="-120"/>
                  <a:ea typeface="標楷體" panose="03000509000000000000" pitchFamily="65" charset="-120"/>
                </a:rPr>
                <a:t>(</a:t>
              </a:r>
              <a:r>
                <a:rPr lang="en-US" altLang="zh-TW" sz="1400" b="1" dirty="0" err="1" smtClean="0">
                  <a:solidFill>
                    <a:schemeClr val="tx1"/>
                  </a:solidFill>
                  <a:latin typeface="標楷體" panose="03000509000000000000" pitchFamily="65" charset="-120"/>
                  <a:ea typeface="標楷體" panose="03000509000000000000" pitchFamily="65" charset="-120"/>
                </a:rPr>
                <a:t>xls</a:t>
              </a:r>
              <a:r>
                <a:rPr lang="en-US" altLang="zh-TW" sz="1400" b="1" dirty="0" smtClean="0">
                  <a:solidFill>
                    <a:schemeClr val="tx1"/>
                  </a:solidFill>
                  <a:latin typeface="標楷體" panose="03000509000000000000" pitchFamily="65" charset="-120"/>
                  <a:ea typeface="標楷體" panose="03000509000000000000" pitchFamily="65" charset="-120"/>
                </a:rPr>
                <a:t>)</a:t>
              </a:r>
              <a:endParaRPr lang="zh-TW" altLang="en-US" sz="1400" b="1" dirty="0" smtClean="0">
                <a:solidFill>
                  <a:schemeClr val="tx1"/>
                </a:solidFill>
                <a:latin typeface="標楷體" panose="03000509000000000000" pitchFamily="65" charset="-120"/>
                <a:ea typeface="標楷體" panose="03000509000000000000" pitchFamily="65" charset="-120"/>
              </a:endParaRPr>
            </a:p>
          </p:txBody>
        </p:sp>
        <p:cxnSp>
          <p:nvCxnSpPr>
            <p:cNvPr id="22" name="直線單箭頭接點 21"/>
            <p:cNvCxnSpPr/>
            <p:nvPr/>
          </p:nvCxnSpPr>
          <p:spPr>
            <a:xfrm>
              <a:off x="938974" y="3070363"/>
              <a:ext cx="4553" cy="262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57" idx="2"/>
              <a:endCxn id="98" idx="0"/>
            </p:cNvCxnSpPr>
            <p:nvPr/>
          </p:nvCxnSpPr>
          <p:spPr>
            <a:xfrm flipH="1">
              <a:off x="3075142" y="2638612"/>
              <a:ext cx="8037" cy="7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a:off x="5414477" y="2711771"/>
              <a:ext cx="3780" cy="695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425552" y="4271492"/>
              <a:ext cx="0" cy="53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1898466" y="3072661"/>
              <a:ext cx="0" cy="25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928587" y="4220296"/>
              <a:ext cx="1" cy="58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940276" y="3071637"/>
              <a:ext cx="958190" cy="2049"/>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nvGrpSpPr>
            <p:cNvPr id="209" name="群組 208"/>
            <p:cNvGrpSpPr/>
            <p:nvPr/>
          </p:nvGrpSpPr>
          <p:grpSpPr>
            <a:xfrm>
              <a:off x="1419371" y="1518182"/>
              <a:ext cx="5568394" cy="777426"/>
              <a:chOff x="1847754" y="2191167"/>
              <a:chExt cx="5568394" cy="777426"/>
            </a:xfrm>
          </p:grpSpPr>
          <p:cxnSp>
            <p:nvCxnSpPr>
              <p:cNvPr id="32" name="直線單箭頭接點 31"/>
              <p:cNvCxnSpPr/>
              <p:nvPr/>
            </p:nvCxnSpPr>
            <p:spPr>
              <a:xfrm>
                <a:off x="5828409" y="2559132"/>
                <a:ext cx="5260" cy="409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1847754" y="2549748"/>
                <a:ext cx="5568394" cy="602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1848895" y="2549864"/>
                <a:ext cx="1800" cy="39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543878" y="2546387"/>
                <a:ext cx="7711" cy="39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4793230" y="2191167"/>
                <a:ext cx="0" cy="3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7415682" y="2559470"/>
                <a:ext cx="466" cy="39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0" name="群組 149"/>
            <p:cNvGrpSpPr/>
            <p:nvPr/>
          </p:nvGrpSpPr>
          <p:grpSpPr>
            <a:xfrm>
              <a:off x="3639209" y="1027656"/>
              <a:ext cx="1504617" cy="470584"/>
              <a:chOff x="4269711" y="961332"/>
              <a:chExt cx="1504617" cy="470584"/>
            </a:xfrm>
          </p:grpSpPr>
          <p:sp>
            <p:nvSpPr>
              <p:cNvPr id="6" name="矩形 5"/>
              <p:cNvSpPr/>
              <p:nvPr/>
            </p:nvSpPr>
            <p:spPr>
              <a:xfrm>
                <a:off x="4269711" y="961332"/>
                <a:ext cx="1504617" cy="45525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latin typeface="標楷體" panose="03000509000000000000" pitchFamily="65" charset="-120"/>
                    <a:ea typeface="標楷體" panose="03000509000000000000" pitchFamily="65" charset="-120"/>
                  </a:rPr>
                  <a:t>使用者</a:t>
                </a:r>
                <a:r>
                  <a:rPr lang="en-US" altLang="zh-TW" sz="1400" b="1" dirty="0" smtClean="0">
                    <a:solidFill>
                      <a:schemeClr val="tx1"/>
                    </a:solidFill>
                    <a:latin typeface="標楷體" panose="03000509000000000000" pitchFamily="65" charset="-120"/>
                    <a:ea typeface="標楷體" panose="03000509000000000000" pitchFamily="65" charset="-120"/>
                  </a:rPr>
                  <a:t>/</a:t>
                </a:r>
                <a:r>
                  <a:rPr lang="zh-TW" altLang="en-US" sz="1400" b="1" dirty="0" smtClean="0">
                    <a:solidFill>
                      <a:schemeClr val="tx1"/>
                    </a:solidFill>
                    <a:latin typeface="標楷體" panose="03000509000000000000" pitchFamily="65" charset="-120"/>
                    <a:ea typeface="標楷體" panose="03000509000000000000" pitchFamily="65" charset="-120"/>
                  </a:rPr>
                  <a:t>管理者</a:t>
                </a:r>
                <a:endParaRPr lang="en-US" altLang="zh-TW" sz="1400" b="1" dirty="0" smtClean="0">
                  <a:solidFill>
                    <a:schemeClr val="tx1"/>
                  </a:solidFill>
                  <a:latin typeface="標楷體" panose="03000509000000000000" pitchFamily="65" charset="-120"/>
                  <a:ea typeface="標楷體" panose="03000509000000000000" pitchFamily="65" charset="-120"/>
                </a:endParaRPr>
              </a:p>
              <a:p>
                <a:pPr algn="ctr"/>
                <a:r>
                  <a:rPr lang="zh-TW" altLang="en-US" sz="1400" b="1" dirty="0" smtClean="0">
                    <a:solidFill>
                      <a:schemeClr val="tx1"/>
                    </a:solidFill>
                    <a:latin typeface="標楷體" panose="03000509000000000000" pitchFamily="65" charset="-120"/>
                    <a:ea typeface="標楷體" panose="03000509000000000000" pitchFamily="65" charset="-120"/>
                  </a:rPr>
                  <a:t>登入</a:t>
                </a:r>
              </a:p>
            </p:txBody>
          </p:sp>
          <p:cxnSp>
            <p:nvCxnSpPr>
              <p:cNvPr id="108" name="直線接點 107"/>
              <p:cNvCxnSpPr/>
              <p:nvPr/>
            </p:nvCxnSpPr>
            <p:spPr>
              <a:xfrm flipH="1">
                <a:off x="4328057" y="1424290"/>
                <a:ext cx="1368151" cy="1704"/>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7" name="群組 146"/>
              <p:cNvGrpSpPr/>
              <p:nvPr/>
            </p:nvGrpSpPr>
            <p:grpSpPr>
              <a:xfrm>
                <a:off x="4333765" y="983056"/>
                <a:ext cx="1376510" cy="448860"/>
                <a:chOff x="4391518" y="1023678"/>
                <a:chExt cx="1376510" cy="448860"/>
              </a:xfrm>
            </p:grpSpPr>
            <p:cxnSp>
              <p:nvCxnSpPr>
                <p:cNvPr id="103" name="直線接點 102"/>
                <p:cNvCxnSpPr/>
                <p:nvPr/>
              </p:nvCxnSpPr>
              <p:spPr>
                <a:xfrm flipV="1">
                  <a:off x="4391518" y="1025385"/>
                  <a:ext cx="1376510" cy="19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 name="直線接點 104"/>
                <p:cNvCxnSpPr/>
                <p:nvPr/>
              </p:nvCxnSpPr>
              <p:spPr>
                <a:xfrm flipV="1">
                  <a:off x="4400322" y="1023678"/>
                  <a:ext cx="0" cy="44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5" name="直線接點 114"/>
                <p:cNvCxnSpPr/>
                <p:nvPr/>
              </p:nvCxnSpPr>
              <p:spPr>
                <a:xfrm flipH="1">
                  <a:off x="5746545" y="1027327"/>
                  <a:ext cx="6171" cy="44521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21" name="直線單箭頭接點 120"/>
            <p:cNvCxnSpPr/>
            <p:nvPr/>
          </p:nvCxnSpPr>
          <p:spPr>
            <a:xfrm>
              <a:off x="1422413" y="2662013"/>
              <a:ext cx="0" cy="39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180101" y="711530"/>
              <a:ext cx="1318033" cy="872131"/>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latin typeface="標楷體" panose="03000509000000000000" pitchFamily="65" charset="-120"/>
                  <a:ea typeface="標楷體" panose="03000509000000000000" pitchFamily="65" charset="-120"/>
                </a:rPr>
                <a:t>管理部門</a:t>
              </a:r>
              <a:endParaRPr lang="en-US" altLang="zh-TW" sz="1400" b="1" dirty="0" smtClean="0">
                <a:solidFill>
                  <a:schemeClr val="tx1"/>
                </a:solidFill>
                <a:latin typeface="標楷體" panose="03000509000000000000" pitchFamily="65" charset="-120"/>
                <a:ea typeface="標楷體" panose="03000509000000000000" pitchFamily="65" charset="-120"/>
              </a:endParaRPr>
            </a:p>
            <a:p>
              <a:pPr algn="ctr"/>
              <a:r>
                <a:rPr lang="zh-TW" altLang="en-US" sz="1400" b="1" dirty="0" smtClean="0">
                  <a:solidFill>
                    <a:schemeClr val="tx1"/>
                  </a:solidFill>
                  <a:latin typeface="標楷體" panose="03000509000000000000" pitchFamily="65" charset="-120"/>
                  <a:ea typeface="標楷體" panose="03000509000000000000" pitchFamily="65" charset="-120"/>
                </a:rPr>
                <a:t>申請入場車牌</a:t>
              </a:r>
              <a:r>
                <a:rPr lang="zh-TW" altLang="en-US" sz="1400" b="1" dirty="0">
                  <a:solidFill>
                    <a:schemeClr val="tx1"/>
                  </a:solidFill>
                  <a:latin typeface="標楷體" panose="03000509000000000000" pitchFamily="65" charset="-120"/>
                  <a:ea typeface="標楷體" panose="03000509000000000000" pitchFamily="65" charset="-120"/>
                </a:rPr>
                <a:t>系統</a:t>
              </a:r>
              <a:r>
                <a:rPr lang="zh-TW" altLang="en-US" sz="1400" b="1" dirty="0" smtClean="0">
                  <a:solidFill>
                    <a:schemeClr val="tx1"/>
                  </a:solidFill>
                  <a:latin typeface="標楷體" panose="03000509000000000000" pitchFamily="65" charset="-120"/>
                  <a:ea typeface="標楷體" panose="03000509000000000000" pitchFamily="65" charset="-120"/>
                </a:rPr>
                <a:t>登記</a:t>
              </a:r>
              <a:endParaRPr lang="en-US" altLang="zh-TW" sz="1400" b="1" dirty="0" smtClean="0">
                <a:solidFill>
                  <a:schemeClr val="tx1"/>
                </a:solidFill>
                <a:latin typeface="標楷體" panose="03000509000000000000" pitchFamily="65" charset="-120"/>
                <a:ea typeface="標楷體" panose="03000509000000000000" pitchFamily="65" charset="-120"/>
              </a:endParaRPr>
            </a:p>
          </p:txBody>
        </p:sp>
        <p:cxnSp>
          <p:nvCxnSpPr>
            <p:cNvPr id="157" name="直線單箭頭接點 156"/>
            <p:cNvCxnSpPr/>
            <p:nvPr/>
          </p:nvCxnSpPr>
          <p:spPr>
            <a:xfrm flipV="1">
              <a:off x="1498134" y="1116344"/>
              <a:ext cx="1625072" cy="591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flipH="1">
              <a:off x="3115495" y="1116344"/>
              <a:ext cx="7711" cy="750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p:nvPr/>
          </p:nvCxnSpPr>
          <p:spPr>
            <a:xfrm>
              <a:off x="3073479" y="4183059"/>
              <a:ext cx="6769" cy="59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2" name="群組 211"/>
            <p:cNvGrpSpPr/>
            <p:nvPr/>
          </p:nvGrpSpPr>
          <p:grpSpPr>
            <a:xfrm>
              <a:off x="2619915" y="2269812"/>
              <a:ext cx="920666" cy="389404"/>
              <a:chOff x="2725759" y="2289063"/>
              <a:chExt cx="920666" cy="389404"/>
            </a:xfrm>
          </p:grpSpPr>
          <p:grpSp>
            <p:nvGrpSpPr>
              <p:cNvPr id="58" name="群組 57"/>
              <p:cNvGrpSpPr/>
              <p:nvPr/>
            </p:nvGrpSpPr>
            <p:grpSpPr>
              <a:xfrm>
                <a:off x="2725759" y="2289063"/>
                <a:ext cx="920666" cy="389404"/>
                <a:chOff x="3294251" y="2096409"/>
                <a:chExt cx="920666" cy="389404"/>
              </a:xfrm>
            </p:grpSpPr>
            <p:cxnSp>
              <p:nvCxnSpPr>
                <p:cNvPr id="63" name="直線接點 62"/>
                <p:cNvCxnSpPr/>
                <p:nvPr/>
              </p:nvCxnSpPr>
              <p:spPr>
                <a:xfrm flipH="1">
                  <a:off x="4200825" y="2096409"/>
                  <a:ext cx="3964" cy="389404"/>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H="1" flipV="1">
                  <a:off x="3306110" y="2468770"/>
                  <a:ext cx="894715" cy="207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3294251" y="2110729"/>
                  <a:ext cx="920666" cy="236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flipH="1" flipV="1">
                  <a:off x="3308919" y="2098436"/>
                  <a:ext cx="3736" cy="38545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2737617" y="2350086"/>
                <a:ext cx="902811" cy="307777"/>
              </a:xfrm>
              <a:prstGeom prst="rect">
                <a:avLst/>
              </a:prstGeom>
            </p:spPr>
            <p:txBody>
              <a:bodyPr wrap="none">
                <a:spAutoFit/>
              </a:bodyPr>
              <a:lstStyle/>
              <a:p>
                <a:pPr algn="ctr"/>
                <a:r>
                  <a:rPr lang="zh-TW" altLang="en-US" sz="1400" dirty="0" smtClean="0">
                    <a:latin typeface="標楷體" panose="03000509000000000000" pitchFamily="65" charset="-120"/>
                    <a:ea typeface="標楷體" panose="03000509000000000000" pitchFamily="65" charset="-120"/>
                  </a:rPr>
                  <a:t>車牌查詢</a:t>
                </a:r>
                <a:endParaRPr lang="zh-TW" altLang="en-US" sz="1400" dirty="0">
                  <a:latin typeface="標楷體" panose="03000509000000000000" pitchFamily="65" charset="-120"/>
                  <a:ea typeface="標楷體" panose="03000509000000000000" pitchFamily="65" charset="-120"/>
                </a:endParaRPr>
              </a:p>
            </p:txBody>
          </p:sp>
        </p:grpSp>
        <p:grpSp>
          <p:nvGrpSpPr>
            <p:cNvPr id="211" name="群組 210"/>
            <p:cNvGrpSpPr/>
            <p:nvPr/>
          </p:nvGrpSpPr>
          <p:grpSpPr>
            <a:xfrm>
              <a:off x="928587" y="2288518"/>
              <a:ext cx="1009534" cy="401794"/>
              <a:chOff x="1004418" y="2326608"/>
              <a:chExt cx="1009534" cy="401794"/>
            </a:xfrm>
          </p:grpSpPr>
          <p:grpSp>
            <p:nvGrpSpPr>
              <p:cNvPr id="87" name="群組 86"/>
              <p:cNvGrpSpPr/>
              <p:nvPr/>
            </p:nvGrpSpPr>
            <p:grpSpPr>
              <a:xfrm>
                <a:off x="1034869" y="2326608"/>
                <a:ext cx="926529" cy="401794"/>
                <a:chOff x="3294251" y="2094392"/>
                <a:chExt cx="926529" cy="401794"/>
              </a:xfrm>
            </p:grpSpPr>
            <p:cxnSp>
              <p:nvCxnSpPr>
                <p:cNvPr id="88" name="直線接點 87"/>
                <p:cNvCxnSpPr/>
                <p:nvPr/>
              </p:nvCxnSpPr>
              <p:spPr>
                <a:xfrm>
                  <a:off x="4214917" y="2094392"/>
                  <a:ext cx="3609" cy="401794"/>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flipV="1">
                  <a:off x="3294251" y="2480448"/>
                  <a:ext cx="926529" cy="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flipV="1">
                  <a:off x="3294251" y="2110729"/>
                  <a:ext cx="920666" cy="236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flipH="1" flipV="1">
                  <a:off x="3294251" y="2110729"/>
                  <a:ext cx="3736" cy="38545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1004418" y="2360776"/>
                <a:ext cx="1009534" cy="307777"/>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即時影像</a:t>
                </a:r>
              </a:p>
            </p:txBody>
          </p:sp>
        </p:grpSp>
        <p:grpSp>
          <p:nvGrpSpPr>
            <p:cNvPr id="214" name="群組 213"/>
            <p:cNvGrpSpPr/>
            <p:nvPr/>
          </p:nvGrpSpPr>
          <p:grpSpPr>
            <a:xfrm>
              <a:off x="4936761" y="2319030"/>
              <a:ext cx="926529" cy="401794"/>
              <a:chOff x="4938100" y="2429566"/>
              <a:chExt cx="926529" cy="401794"/>
            </a:xfrm>
          </p:grpSpPr>
          <p:grpSp>
            <p:nvGrpSpPr>
              <p:cNvPr id="82" name="群組 81"/>
              <p:cNvGrpSpPr/>
              <p:nvPr/>
            </p:nvGrpSpPr>
            <p:grpSpPr>
              <a:xfrm>
                <a:off x="4938100" y="2429566"/>
                <a:ext cx="926529" cy="401794"/>
                <a:chOff x="3294251" y="2094392"/>
                <a:chExt cx="926529" cy="401794"/>
              </a:xfrm>
            </p:grpSpPr>
            <p:cxnSp>
              <p:nvCxnSpPr>
                <p:cNvPr id="83" name="直線接點 82"/>
                <p:cNvCxnSpPr/>
                <p:nvPr/>
              </p:nvCxnSpPr>
              <p:spPr>
                <a:xfrm>
                  <a:off x="4214917" y="2094392"/>
                  <a:ext cx="3609" cy="401794"/>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flipH="1" flipV="1">
                  <a:off x="3294251" y="2480448"/>
                  <a:ext cx="926529" cy="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直線接點 84"/>
                <p:cNvCxnSpPr/>
                <p:nvPr/>
              </p:nvCxnSpPr>
              <p:spPr>
                <a:xfrm flipV="1">
                  <a:off x="3294251" y="2110729"/>
                  <a:ext cx="920666" cy="236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直線接點 85"/>
                <p:cNvCxnSpPr/>
                <p:nvPr/>
              </p:nvCxnSpPr>
              <p:spPr>
                <a:xfrm flipH="1" flipV="1">
                  <a:off x="3294251" y="2110729"/>
                  <a:ext cx="3736" cy="38545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4961818" y="2487177"/>
                <a:ext cx="902811" cy="307777"/>
              </a:xfrm>
              <a:prstGeom prst="rect">
                <a:avLst/>
              </a:prstGeom>
            </p:spPr>
            <p:txBody>
              <a:bodyPr wrap="none">
                <a:spAutoFit/>
              </a:bodyPr>
              <a:lstStyle/>
              <a:p>
                <a:pPr algn="ctr"/>
                <a:r>
                  <a:rPr lang="zh-TW" altLang="en-US" sz="1400" dirty="0">
                    <a:latin typeface="標楷體" panose="03000509000000000000" pitchFamily="65" charset="-120"/>
                    <a:ea typeface="標楷體" panose="03000509000000000000" pitchFamily="65" charset="-120"/>
                  </a:rPr>
                  <a:t>場內車流</a:t>
                </a:r>
              </a:p>
            </p:txBody>
          </p:sp>
        </p:grpSp>
        <p:grpSp>
          <p:nvGrpSpPr>
            <p:cNvPr id="134" name="群組 133"/>
            <p:cNvGrpSpPr/>
            <p:nvPr/>
          </p:nvGrpSpPr>
          <p:grpSpPr>
            <a:xfrm>
              <a:off x="2606451" y="3363744"/>
              <a:ext cx="929151" cy="846731"/>
              <a:chOff x="3264404" y="3012553"/>
              <a:chExt cx="1009647" cy="846731"/>
            </a:xfrm>
          </p:grpSpPr>
          <p:grpSp>
            <p:nvGrpSpPr>
              <p:cNvPr id="97" name="群組 96"/>
              <p:cNvGrpSpPr/>
              <p:nvPr/>
            </p:nvGrpSpPr>
            <p:grpSpPr>
              <a:xfrm>
                <a:off x="3264404" y="3012553"/>
                <a:ext cx="1009647" cy="846731"/>
                <a:chOff x="3282405" y="3016683"/>
                <a:chExt cx="1009647" cy="846731"/>
              </a:xfrm>
            </p:grpSpPr>
            <p:cxnSp>
              <p:nvCxnSpPr>
                <p:cNvPr id="94" name="直線接點 93"/>
                <p:cNvCxnSpPr/>
                <p:nvPr/>
              </p:nvCxnSpPr>
              <p:spPr>
                <a:xfrm flipH="1">
                  <a:off x="3287735" y="3030715"/>
                  <a:ext cx="1004317"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直線接點 100"/>
                <p:cNvCxnSpPr/>
                <p:nvPr/>
              </p:nvCxnSpPr>
              <p:spPr>
                <a:xfrm flipH="1" flipV="1">
                  <a:off x="3282405" y="3016683"/>
                  <a:ext cx="5623" cy="8467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275100" y="3018284"/>
                  <a:ext cx="12590" cy="84513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直線接點 108"/>
                <p:cNvCxnSpPr/>
                <p:nvPr/>
              </p:nvCxnSpPr>
              <p:spPr>
                <a:xfrm>
                  <a:off x="3285216" y="3851855"/>
                  <a:ext cx="9952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98" name="矩形 97"/>
              <p:cNvSpPr/>
              <p:nvPr/>
            </p:nvSpPr>
            <p:spPr>
              <a:xfrm>
                <a:off x="3283251" y="3012725"/>
                <a:ext cx="980898" cy="846386"/>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進出車輛紀錄</a:t>
                </a:r>
                <a:r>
                  <a:rPr lang="en-US" altLang="zh-TW" sz="1400" dirty="0">
                    <a:latin typeface="標楷體" panose="03000509000000000000" pitchFamily="65" charset="-120"/>
                    <a:ea typeface="標楷體" panose="03000509000000000000" pitchFamily="65" charset="-120"/>
                  </a:rPr>
                  <a:t/>
                </a:r>
                <a:br>
                  <a:rPr lang="en-US" altLang="zh-TW" sz="1400" dirty="0">
                    <a:latin typeface="標楷體" panose="03000509000000000000" pitchFamily="65" charset="-120"/>
                    <a:ea typeface="標楷體" panose="03000509000000000000" pitchFamily="65" charset="-120"/>
                  </a:rPr>
                </a:br>
                <a:r>
                  <a:rPr lang="en-US" altLang="zh-TW" sz="1050" b="1" dirty="0">
                    <a:latin typeface="標楷體" panose="03000509000000000000" pitchFamily="65" charset="-120"/>
                    <a:ea typeface="標楷體" panose="03000509000000000000" pitchFamily="65" charset="-120"/>
                  </a:rPr>
                  <a:t>(</a:t>
                </a:r>
                <a:r>
                  <a:rPr lang="zh-TW" altLang="en-US" sz="1050" b="1" dirty="0" smtClean="0">
                    <a:latin typeface="標楷體" panose="03000509000000000000" pitchFamily="65" charset="-120"/>
                    <a:ea typeface="標楷體" panose="03000509000000000000" pitchFamily="65" charset="-120"/>
                  </a:rPr>
                  <a:t>查詢入場申</a:t>
                </a:r>
                <a:r>
                  <a:rPr lang="zh-TW" altLang="en-US" sz="1050" b="1" dirty="0">
                    <a:latin typeface="標楷體" panose="03000509000000000000" pitchFamily="65" charset="-120"/>
                    <a:ea typeface="標楷體" panose="03000509000000000000" pitchFamily="65" charset="-120"/>
                  </a:rPr>
                  <a:t>請</a:t>
                </a:r>
                <a:r>
                  <a:rPr lang="zh-TW" altLang="en-US" sz="1050" b="1" dirty="0" smtClean="0">
                    <a:latin typeface="標楷體" panose="03000509000000000000" pitchFamily="65" charset="-120"/>
                    <a:ea typeface="標楷體" panose="03000509000000000000" pitchFamily="65" charset="-120"/>
                  </a:rPr>
                  <a:t>登記</a:t>
                </a:r>
                <a:r>
                  <a:rPr lang="en-US" altLang="zh-TW" sz="1050" b="1" dirty="0">
                    <a:latin typeface="標楷體" panose="03000509000000000000" pitchFamily="65" charset="-120"/>
                    <a:ea typeface="標楷體" panose="03000509000000000000" pitchFamily="65" charset="-120"/>
                  </a:rPr>
                  <a:t>)</a:t>
                </a:r>
                <a:endParaRPr lang="zh-TW" altLang="en-US" sz="1050" b="1" dirty="0">
                  <a:latin typeface="標楷體" panose="03000509000000000000" pitchFamily="65" charset="-120"/>
                  <a:ea typeface="標楷體" panose="03000509000000000000" pitchFamily="65" charset="-120"/>
                </a:endParaRPr>
              </a:p>
            </p:txBody>
          </p:sp>
        </p:grpSp>
        <p:grpSp>
          <p:nvGrpSpPr>
            <p:cNvPr id="100" name="群組 99"/>
            <p:cNvGrpSpPr/>
            <p:nvPr/>
          </p:nvGrpSpPr>
          <p:grpSpPr>
            <a:xfrm>
              <a:off x="2605523" y="4796304"/>
              <a:ext cx="938668" cy="846731"/>
              <a:chOff x="3170331" y="4289591"/>
              <a:chExt cx="1009647" cy="855360"/>
            </a:xfrm>
          </p:grpSpPr>
          <p:grpSp>
            <p:nvGrpSpPr>
              <p:cNvPr id="129" name="群組 128"/>
              <p:cNvGrpSpPr/>
              <p:nvPr/>
            </p:nvGrpSpPr>
            <p:grpSpPr>
              <a:xfrm>
                <a:off x="3170331" y="4298220"/>
                <a:ext cx="1009647" cy="846731"/>
                <a:chOff x="3282405" y="3016683"/>
                <a:chExt cx="1009647" cy="846731"/>
              </a:xfrm>
            </p:grpSpPr>
            <p:cxnSp>
              <p:nvCxnSpPr>
                <p:cNvPr id="130" name="直線接點 129"/>
                <p:cNvCxnSpPr/>
                <p:nvPr/>
              </p:nvCxnSpPr>
              <p:spPr>
                <a:xfrm flipH="1">
                  <a:off x="3287735" y="3030715"/>
                  <a:ext cx="1004317"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直線接點 130"/>
                <p:cNvCxnSpPr/>
                <p:nvPr/>
              </p:nvCxnSpPr>
              <p:spPr>
                <a:xfrm flipH="1" flipV="1">
                  <a:off x="3282405" y="3016683"/>
                  <a:ext cx="5623" cy="8467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V="1">
                  <a:off x="4275100" y="3018284"/>
                  <a:ext cx="12590" cy="84513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a:off x="3285216" y="3851855"/>
                  <a:ext cx="9952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3184683" y="4289591"/>
                <a:ext cx="984426" cy="846386"/>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車牌臨時登記</a:t>
                </a:r>
                <a:endParaRPr lang="en-US" altLang="zh-TW" sz="1400" dirty="0">
                  <a:latin typeface="標楷體" panose="03000509000000000000" pitchFamily="65" charset="-120"/>
                  <a:ea typeface="標楷體" panose="03000509000000000000" pitchFamily="65" charset="-120"/>
                </a:endParaRPr>
              </a:p>
              <a:p>
                <a:pPr algn="ctr"/>
                <a:r>
                  <a:rPr lang="en-US" altLang="zh-TW" sz="1050" b="1" dirty="0">
                    <a:latin typeface="標楷體" panose="03000509000000000000" pitchFamily="65" charset="-120"/>
                    <a:ea typeface="標楷體" panose="03000509000000000000" pitchFamily="65" charset="-120"/>
                  </a:rPr>
                  <a:t>(</a:t>
                </a:r>
                <a:r>
                  <a:rPr lang="zh-TW" altLang="en-US" sz="1050" b="1" dirty="0">
                    <a:latin typeface="標楷體" panose="03000509000000000000" pitchFamily="65" charset="-120"/>
                    <a:ea typeface="標楷體" panose="03000509000000000000" pitchFamily="65" charset="-120"/>
                  </a:rPr>
                  <a:t>入場臨時申請登記</a:t>
                </a:r>
                <a:r>
                  <a:rPr lang="en-US" altLang="zh-TW" sz="1050" b="1" dirty="0">
                    <a:latin typeface="標楷體" panose="03000509000000000000" pitchFamily="65" charset="-120"/>
                    <a:ea typeface="標楷體" panose="03000509000000000000" pitchFamily="65" charset="-120"/>
                  </a:rPr>
                  <a:t>)</a:t>
                </a:r>
                <a:endParaRPr lang="zh-TW" altLang="en-US" sz="1050" b="1" dirty="0">
                  <a:latin typeface="標楷體" panose="03000509000000000000" pitchFamily="65" charset="-120"/>
                  <a:ea typeface="標楷體" panose="03000509000000000000" pitchFamily="65" charset="-120"/>
                </a:endParaRPr>
              </a:p>
            </p:txBody>
          </p:sp>
        </p:grpSp>
        <p:grpSp>
          <p:nvGrpSpPr>
            <p:cNvPr id="106" name="群組 105"/>
            <p:cNvGrpSpPr/>
            <p:nvPr/>
          </p:nvGrpSpPr>
          <p:grpSpPr>
            <a:xfrm>
              <a:off x="1517585" y="3346043"/>
              <a:ext cx="841071" cy="888774"/>
              <a:chOff x="2250492" y="3005125"/>
              <a:chExt cx="781807" cy="867680"/>
            </a:xfrm>
          </p:grpSpPr>
          <p:grpSp>
            <p:nvGrpSpPr>
              <p:cNvPr id="124" name="群組 123"/>
              <p:cNvGrpSpPr/>
              <p:nvPr/>
            </p:nvGrpSpPr>
            <p:grpSpPr>
              <a:xfrm>
                <a:off x="2250492" y="3005125"/>
                <a:ext cx="781807" cy="867680"/>
                <a:chOff x="3282405" y="3016683"/>
                <a:chExt cx="1009647" cy="846731"/>
              </a:xfrm>
            </p:grpSpPr>
            <p:cxnSp>
              <p:nvCxnSpPr>
                <p:cNvPr id="125" name="直線接點 124"/>
                <p:cNvCxnSpPr/>
                <p:nvPr/>
              </p:nvCxnSpPr>
              <p:spPr>
                <a:xfrm flipH="1">
                  <a:off x="3287735" y="3030715"/>
                  <a:ext cx="1004317"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flipH="1" flipV="1">
                  <a:off x="3282405" y="3016683"/>
                  <a:ext cx="5623" cy="8467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p:nvPr/>
              </p:nvCxnSpPr>
              <p:spPr>
                <a:xfrm flipV="1">
                  <a:off x="4275100" y="3018284"/>
                  <a:ext cx="12590" cy="84513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直線接點 127"/>
                <p:cNvCxnSpPr/>
                <p:nvPr/>
              </p:nvCxnSpPr>
              <p:spPr>
                <a:xfrm>
                  <a:off x="3285216" y="3851855"/>
                  <a:ext cx="9952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2" name="矩形 101"/>
              <p:cNvSpPr/>
              <p:nvPr/>
            </p:nvSpPr>
            <p:spPr>
              <a:xfrm>
                <a:off x="2356093" y="3070840"/>
                <a:ext cx="613946" cy="738664"/>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車流總數</a:t>
                </a:r>
                <a:r>
                  <a:rPr lang="en-US" altLang="zh-TW" sz="1400" dirty="0">
                    <a:latin typeface="標楷體" panose="03000509000000000000" pitchFamily="65" charset="-120"/>
                    <a:ea typeface="標楷體" panose="03000509000000000000" pitchFamily="65" charset="-120"/>
                  </a:rPr>
                  <a:t/>
                </a:r>
                <a:br>
                  <a:rPr lang="en-US" altLang="zh-TW" sz="1400" dirty="0">
                    <a:latin typeface="標楷體" panose="03000509000000000000" pitchFamily="65" charset="-120"/>
                    <a:ea typeface="標楷體" panose="03000509000000000000" pitchFamily="65" charset="-120"/>
                  </a:rPr>
                </a:br>
                <a:r>
                  <a:rPr lang="en-US" altLang="zh-TW" sz="1400" b="1" dirty="0">
                    <a:latin typeface="標楷體" panose="03000509000000000000" pitchFamily="65" charset="-120"/>
                    <a:ea typeface="標楷體" panose="03000509000000000000" pitchFamily="65" charset="-120"/>
                  </a:rPr>
                  <a:t>(</a:t>
                </a:r>
                <a:r>
                  <a:rPr lang="zh-TW" altLang="en-US" sz="1400" b="1" dirty="0">
                    <a:latin typeface="標楷體" panose="03000509000000000000" pitchFamily="65" charset="-120"/>
                    <a:ea typeface="標楷體" panose="03000509000000000000" pitchFamily="65" charset="-120"/>
                  </a:rPr>
                  <a:t>顯示</a:t>
                </a:r>
                <a:r>
                  <a:rPr lang="en-US" altLang="zh-TW" sz="1400" b="1" dirty="0">
                    <a:latin typeface="標楷體" panose="03000509000000000000" pitchFamily="65" charset="-120"/>
                    <a:ea typeface="標楷體" panose="03000509000000000000" pitchFamily="65" charset="-120"/>
                  </a:rPr>
                  <a:t>)</a:t>
                </a:r>
                <a:endParaRPr lang="zh-TW" altLang="en-US" sz="1400" b="1" dirty="0">
                  <a:latin typeface="標楷體" panose="03000509000000000000" pitchFamily="65" charset="-120"/>
                  <a:ea typeface="標楷體" panose="03000509000000000000" pitchFamily="65" charset="-120"/>
                </a:endParaRPr>
              </a:p>
            </p:txBody>
          </p:sp>
        </p:grpSp>
        <p:grpSp>
          <p:nvGrpSpPr>
            <p:cNvPr id="112" name="群組 111"/>
            <p:cNvGrpSpPr/>
            <p:nvPr/>
          </p:nvGrpSpPr>
          <p:grpSpPr>
            <a:xfrm>
              <a:off x="528890" y="3341765"/>
              <a:ext cx="836518" cy="890690"/>
              <a:chOff x="557275" y="3057559"/>
              <a:chExt cx="836518" cy="890690"/>
            </a:xfrm>
          </p:grpSpPr>
          <p:grpSp>
            <p:nvGrpSpPr>
              <p:cNvPr id="116" name="群組 115"/>
              <p:cNvGrpSpPr/>
              <p:nvPr/>
            </p:nvGrpSpPr>
            <p:grpSpPr>
              <a:xfrm>
                <a:off x="557275" y="3057559"/>
                <a:ext cx="836518" cy="890690"/>
                <a:chOff x="3282405" y="3016683"/>
                <a:chExt cx="1009647" cy="846731"/>
              </a:xfrm>
            </p:grpSpPr>
            <p:cxnSp>
              <p:nvCxnSpPr>
                <p:cNvPr id="117" name="直線接點 116"/>
                <p:cNvCxnSpPr/>
                <p:nvPr/>
              </p:nvCxnSpPr>
              <p:spPr>
                <a:xfrm flipH="1">
                  <a:off x="3287735" y="3030715"/>
                  <a:ext cx="1004317"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flipV="1">
                  <a:off x="3282405" y="3016683"/>
                  <a:ext cx="5623" cy="8467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p:nvPr/>
              </p:nvCxnSpPr>
              <p:spPr>
                <a:xfrm flipV="1">
                  <a:off x="4275100" y="3018284"/>
                  <a:ext cx="12590" cy="84513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直線接點 122"/>
                <p:cNvCxnSpPr/>
                <p:nvPr/>
              </p:nvCxnSpPr>
              <p:spPr>
                <a:xfrm>
                  <a:off x="3285216" y="3851855"/>
                  <a:ext cx="9952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1" name="矩形 110"/>
              <p:cNvSpPr/>
              <p:nvPr/>
            </p:nvSpPr>
            <p:spPr>
              <a:xfrm>
                <a:off x="614792" y="3136511"/>
                <a:ext cx="705134" cy="738664"/>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即時影像</a:t>
                </a:r>
                <a:r>
                  <a:rPr lang="en-US" altLang="zh-TW" sz="1400" dirty="0">
                    <a:latin typeface="標楷體" panose="03000509000000000000" pitchFamily="65" charset="-120"/>
                    <a:ea typeface="標楷體" panose="03000509000000000000" pitchFamily="65" charset="-120"/>
                  </a:rPr>
                  <a:t/>
                </a:r>
                <a:br>
                  <a:rPr lang="en-US" altLang="zh-TW" sz="1400" dirty="0">
                    <a:latin typeface="標楷體" panose="03000509000000000000" pitchFamily="65" charset="-120"/>
                    <a:ea typeface="標楷體" panose="03000509000000000000" pitchFamily="65" charset="-120"/>
                  </a:rPr>
                </a:br>
                <a:r>
                  <a:rPr lang="en-US" altLang="zh-TW" sz="1400" b="1" dirty="0">
                    <a:latin typeface="標楷體" panose="03000509000000000000" pitchFamily="65" charset="-120"/>
                    <a:ea typeface="標楷體" panose="03000509000000000000" pitchFamily="65" charset="-120"/>
                  </a:rPr>
                  <a:t>(</a:t>
                </a:r>
                <a:r>
                  <a:rPr lang="zh-TW" altLang="en-US" sz="1400" b="1" dirty="0">
                    <a:latin typeface="標楷體" panose="03000509000000000000" pitchFamily="65" charset="-120"/>
                    <a:ea typeface="標楷體" panose="03000509000000000000" pitchFamily="65" charset="-120"/>
                  </a:rPr>
                  <a:t>辨識</a:t>
                </a:r>
                <a:r>
                  <a:rPr lang="en-US" altLang="zh-TW" sz="1400" b="1" dirty="0">
                    <a:latin typeface="標楷體" panose="03000509000000000000" pitchFamily="65" charset="-120"/>
                    <a:ea typeface="標楷體" panose="03000509000000000000" pitchFamily="65" charset="-120"/>
                  </a:rPr>
                  <a:t>)</a:t>
                </a:r>
                <a:endParaRPr lang="zh-TW" altLang="en-US" sz="1400" b="1" dirty="0">
                  <a:latin typeface="標楷體" panose="03000509000000000000" pitchFamily="65" charset="-120"/>
                  <a:ea typeface="標楷體" panose="03000509000000000000" pitchFamily="65" charset="-120"/>
                </a:endParaRPr>
              </a:p>
            </p:txBody>
          </p:sp>
        </p:grpSp>
        <p:grpSp>
          <p:nvGrpSpPr>
            <p:cNvPr id="114" name="群組 113"/>
            <p:cNvGrpSpPr/>
            <p:nvPr/>
          </p:nvGrpSpPr>
          <p:grpSpPr>
            <a:xfrm>
              <a:off x="520707" y="4782272"/>
              <a:ext cx="836534" cy="846731"/>
              <a:chOff x="1176443" y="4272815"/>
              <a:chExt cx="836534" cy="846731"/>
            </a:xfrm>
          </p:grpSpPr>
          <p:grpSp>
            <p:nvGrpSpPr>
              <p:cNvPr id="138" name="群組 137"/>
              <p:cNvGrpSpPr/>
              <p:nvPr/>
            </p:nvGrpSpPr>
            <p:grpSpPr>
              <a:xfrm>
                <a:off x="1176443" y="4272815"/>
                <a:ext cx="836534" cy="846731"/>
                <a:chOff x="3282405" y="3016683"/>
                <a:chExt cx="1009647" cy="846731"/>
              </a:xfrm>
            </p:grpSpPr>
            <p:cxnSp>
              <p:nvCxnSpPr>
                <p:cNvPr id="139" name="直線接點 138"/>
                <p:cNvCxnSpPr/>
                <p:nvPr/>
              </p:nvCxnSpPr>
              <p:spPr>
                <a:xfrm flipH="1">
                  <a:off x="3287735" y="3030715"/>
                  <a:ext cx="1004317"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直線接點 139"/>
                <p:cNvCxnSpPr/>
                <p:nvPr/>
              </p:nvCxnSpPr>
              <p:spPr>
                <a:xfrm flipH="1" flipV="1">
                  <a:off x="3282405" y="3016683"/>
                  <a:ext cx="5623" cy="8467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線接點 140"/>
                <p:cNvCxnSpPr/>
                <p:nvPr/>
              </p:nvCxnSpPr>
              <p:spPr>
                <a:xfrm flipV="1">
                  <a:off x="4275100" y="3018284"/>
                  <a:ext cx="12590" cy="84513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a:off x="3285216" y="3851855"/>
                  <a:ext cx="9952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3" name="矩形 112"/>
              <p:cNvSpPr/>
              <p:nvPr/>
            </p:nvSpPr>
            <p:spPr>
              <a:xfrm>
                <a:off x="1201782" y="4376360"/>
                <a:ext cx="799508" cy="646331"/>
              </a:xfrm>
              <a:prstGeom prst="rect">
                <a:avLst/>
              </a:prstGeom>
            </p:spPr>
            <p:txBody>
              <a:bodyPr wrap="square">
                <a:spAutoFit/>
              </a:bodyPr>
              <a:lstStyle/>
              <a:p>
                <a:pPr algn="ctr"/>
                <a:r>
                  <a:rPr lang="zh-TW" altLang="en-US" sz="1200" dirty="0">
                    <a:latin typeface="標楷體" panose="03000509000000000000" pitchFamily="65" charset="-120"/>
                    <a:ea typeface="標楷體" panose="03000509000000000000" pitchFamily="65" charset="-120"/>
                  </a:rPr>
                  <a:t>歷史車牌資料匯出</a:t>
                </a:r>
                <a:r>
                  <a:rPr lang="en-US" altLang="zh-TW" sz="1200" b="1" dirty="0">
                    <a:latin typeface="標楷體" panose="03000509000000000000" pitchFamily="65" charset="-120"/>
                    <a:ea typeface="標楷體" panose="03000509000000000000" pitchFamily="65" charset="-120"/>
                  </a:rPr>
                  <a:t>(JPEG)</a:t>
                </a:r>
                <a:endParaRPr lang="zh-TW" altLang="en-US" sz="1200" b="1" dirty="0">
                  <a:latin typeface="標楷體" panose="03000509000000000000" pitchFamily="65" charset="-120"/>
                  <a:ea typeface="標楷體" panose="03000509000000000000" pitchFamily="65" charset="-120"/>
                </a:endParaRPr>
              </a:p>
            </p:txBody>
          </p:sp>
        </p:grpSp>
        <p:grpSp>
          <p:nvGrpSpPr>
            <p:cNvPr id="289" name="群組 288"/>
            <p:cNvGrpSpPr/>
            <p:nvPr/>
          </p:nvGrpSpPr>
          <p:grpSpPr>
            <a:xfrm>
              <a:off x="4960479" y="3414177"/>
              <a:ext cx="920667" cy="854679"/>
              <a:chOff x="4710741" y="3444776"/>
              <a:chExt cx="962528" cy="865680"/>
            </a:xfrm>
          </p:grpSpPr>
          <p:grpSp>
            <p:nvGrpSpPr>
              <p:cNvPr id="197" name="群組 196"/>
              <p:cNvGrpSpPr/>
              <p:nvPr/>
            </p:nvGrpSpPr>
            <p:grpSpPr>
              <a:xfrm>
                <a:off x="4751178" y="3444776"/>
                <a:ext cx="900731" cy="865680"/>
                <a:chOff x="4513882" y="787023"/>
                <a:chExt cx="1382218" cy="448860"/>
              </a:xfrm>
            </p:grpSpPr>
            <p:cxnSp>
              <p:nvCxnSpPr>
                <p:cNvPr id="200" name="直線接點 199"/>
                <p:cNvCxnSpPr/>
                <p:nvPr/>
              </p:nvCxnSpPr>
              <p:spPr>
                <a:xfrm flipH="1">
                  <a:off x="4513882" y="1228257"/>
                  <a:ext cx="1368151" cy="1704"/>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01" name="群組 200"/>
                <p:cNvGrpSpPr/>
                <p:nvPr/>
              </p:nvGrpSpPr>
              <p:grpSpPr>
                <a:xfrm>
                  <a:off x="4519590" y="787023"/>
                  <a:ext cx="1376510" cy="448860"/>
                  <a:chOff x="4391518" y="1023678"/>
                  <a:chExt cx="1376510" cy="448860"/>
                </a:xfrm>
              </p:grpSpPr>
              <p:cxnSp>
                <p:nvCxnSpPr>
                  <p:cNvPr id="202" name="直線接點 201"/>
                  <p:cNvCxnSpPr/>
                  <p:nvPr/>
                </p:nvCxnSpPr>
                <p:spPr>
                  <a:xfrm flipV="1">
                    <a:off x="4391518" y="1025385"/>
                    <a:ext cx="1376510" cy="19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3" name="直線接點 202"/>
                  <p:cNvCxnSpPr/>
                  <p:nvPr/>
                </p:nvCxnSpPr>
                <p:spPr>
                  <a:xfrm flipV="1">
                    <a:off x="4400322" y="1023678"/>
                    <a:ext cx="0" cy="44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4" name="直線接點 203"/>
                  <p:cNvCxnSpPr/>
                  <p:nvPr/>
                </p:nvCxnSpPr>
                <p:spPr>
                  <a:xfrm flipH="1">
                    <a:off x="5746545" y="1027327"/>
                    <a:ext cx="6171" cy="44521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196" name="矩形 195"/>
              <p:cNvSpPr/>
              <p:nvPr/>
            </p:nvSpPr>
            <p:spPr>
              <a:xfrm>
                <a:off x="4710741" y="3472481"/>
                <a:ext cx="962528" cy="738664"/>
              </a:xfrm>
              <a:prstGeom prst="rect">
                <a:avLst/>
              </a:prstGeom>
            </p:spPr>
            <p:txBody>
              <a:bodyPr wrap="square">
                <a:spAutoFit/>
              </a:bodyPr>
              <a:lstStyle/>
              <a:p>
                <a:pPr algn="ctr"/>
                <a:r>
                  <a:rPr lang="zh-TW" altLang="en-US" sz="1400" dirty="0">
                    <a:latin typeface="標楷體" panose="03000509000000000000" pitchFamily="65" charset="-120"/>
                    <a:ea typeface="標楷體" panose="03000509000000000000" pitchFamily="65" charset="-120"/>
                  </a:rPr>
                  <a:t>廠區車流總數</a:t>
                </a:r>
                <a:endParaRPr lang="en-US" altLang="zh-TW" sz="1400" dirty="0">
                  <a:latin typeface="標楷體" panose="03000509000000000000" pitchFamily="65" charset="-120"/>
                  <a:ea typeface="標楷體" panose="03000509000000000000" pitchFamily="65" charset="-120"/>
                </a:endParaRPr>
              </a:p>
              <a:p>
                <a:pPr algn="ctr"/>
                <a:r>
                  <a:rPr lang="en-US" altLang="zh-TW" sz="1400" b="1" dirty="0">
                    <a:latin typeface="標楷體" panose="03000509000000000000" pitchFamily="65" charset="-120"/>
                    <a:ea typeface="標楷體" panose="03000509000000000000" pitchFamily="65" charset="-120"/>
                  </a:rPr>
                  <a:t>(</a:t>
                </a:r>
                <a:r>
                  <a:rPr lang="zh-TW" altLang="en-US" sz="1400" b="1" dirty="0">
                    <a:latin typeface="標楷體" panose="03000509000000000000" pitchFamily="65" charset="-120"/>
                    <a:ea typeface="標楷體" panose="03000509000000000000" pitchFamily="65" charset="-120"/>
                  </a:rPr>
                  <a:t>顯示</a:t>
                </a:r>
                <a:r>
                  <a:rPr lang="en-US" altLang="zh-TW" sz="1400" b="1" dirty="0">
                    <a:latin typeface="標楷體" panose="03000509000000000000" pitchFamily="65" charset="-120"/>
                    <a:ea typeface="標楷體" panose="03000509000000000000" pitchFamily="65" charset="-120"/>
                  </a:rPr>
                  <a:t>)</a:t>
                </a:r>
                <a:endParaRPr lang="zh-TW" altLang="en-US" sz="1400" b="1" dirty="0">
                  <a:latin typeface="標楷體" panose="03000509000000000000" pitchFamily="65" charset="-120"/>
                  <a:ea typeface="標楷體" panose="03000509000000000000" pitchFamily="65" charset="-120"/>
                </a:endParaRPr>
              </a:p>
            </p:txBody>
          </p:sp>
        </p:grpSp>
        <p:sp>
          <p:nvSpPr>
            <p:cNvPr id="277" name="矩形 276"/>
            <p:cNvSpPr/>
            <p:nvPr/>
          </p:nvSpPr>
          <p:spPr>
            <a:xfrm>
              <a:off x="6508016" y="2303242"/>
              <a:ext cx="972000" cy="35989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權限管理</a:t>
              </a:r>
            </a:p>
          </p:txBody>
        </p:sp>
        <p:cxnSp>
          <p:nvCxnSpPr>
            <p:cNvPr id="278" name="直線單箭頭接點 277"/>
            <p:cNvCxnSpPr>
              <a:stCxn id="277" idx="2"/>
              <a:endCxn id="279" idx="0"/>
            </p:cNvCxnSpPr>
            <p:nvPr/>
          </p:nvCxnSpPr>
          <p:spPr>
            <a:xfrm>
              <a:off x="6994016" y="2663132"/>
              <a:ext cx="0" cy="71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9" name="矩形 278"/>
            <p:cNvSpPr/>
            <p:nvPr/>
          </p:nvSpPr>
          <p:spPr>
            <a:xfrm>
              <a:off x="6585968" y="3380970"/>
              <a:ext cx="816096" cy="905544"/>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latin typeface="標楷體" panose="03000509000000000000" pitchFamily="65" charset="-120"/>
                  <a:ea typeface="標楷體" panose="03000509000000000000" pitchFamily="65" charset="-120"/>
                </a:rPr>
                <a:t>新增</a:t>
              </a:r>
              <a:endParaRPr lang="en-US" altLang="zh-TW" sz="1400" b="1" dirty="0" smtClean="0">
                <a:solidFill>
                  <a:schemeClr val="tx1"/>
                </a:solidFill>
                <a:latin typeface="標楷體" panose="03000509000000000000" pitchFamily="65" charset="-120"/>
                <a:ea typeface="標楷體" panose="03000509000000000000" pitchFamily="65" charset="-120"/>
              </a:endParaRPr>
            </a:p>
            <a:p>
              <a:pPr algn="ctr"/>
              <a:r>
                <a:rPr lang="zh-TW" altLang="en-US" sz="1400" dirty="0" smtClean="0">
                  <a:solidFill>
                    <a:schemeClr val="tx1"/>
                  </a:solidFill>
                  <a:latin typeface="標楷體" panose="03000509000000000000" pitchFamily="65" charset="-120"/>
                  <a:ea typeface="標楷體" panose="03000509000000000000" pitchFamily="65" charset="-120"/>
                </a:rPr>
                <a:t>管理者使用者</a:t>
              </a:r>
            </a:p>
          </p:txBody>
        </p:sp>
        <p:sp>
          <p:nvSpPr>
            <p:cNvPr id="297" name="矩形 296"/>
            <p:cNvSpPr/>
            <p:nvPr/>
          </p:nvSpPr>
          <p:spPr>
            <a:xfrm>
              <a:off x="4961917" y="4782272"/>
              <a:ext cx="933984" cy="914025"/>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smtClean="0">
                  <a:solidFill>
                    <a:schemeClr val="tx1"/>
                  </a:solidFill>
                  <a:latin typeface="標楷體" panose="03000509000000000000" pitchFamily="65" charset="-120"/>
                  <a:ea typeface="標楷體" panose="03000509000000000000" pitchFamily="65" charset="-120"/>
                </a:rPr>
                <a:t>可增</a:t>
              </a:r>
              <a:r>
                <a:rPr lang="en-US" altLang="zh-TW" sz="1400" dirty="0" smtClean="0">
                  <a:solidFill>
                    <a:schemeClr val="tx1"/>
                  </a:solidFill>
                  <a:latin typeface="標楷體" panose="03000509000000000000" pitchFamily="65" charset="-120"/>
                  <a:ea typeface="標楷體" panose="03000509000000000000" pitchFamily="65" charset="-120"/>
                </a:rPr>
                <a:t>/</a:t>
              </a:r>
              <a:r>
                <a:rPr lang="zh-TW" altLang="en-US" sz="1400" dirty="0" smtClean="0">
                  <a:solidFill>
                    <a:schemeClr val="tx1"/>
                  </a:solidFill>
                  <a:latin typeface="標楷體" panose="03000509000000000000" pitchFamily="65" charset="-120"/>
                  <a:ea typeface="標楷體" panose="03000509000000000000" pitchFamily="65" charset="-120"/>
                </a:rPr>
                <a:t>減</a:t>
              </a:r>
              <a:endParaRPr lang="en-US" altLang="zh-TW" sz="1400" dirty="0" smtClean="0">
                <a:solidFill>
                  <a:schemeClr val="tx1"/>
                </a:solidFill>
                <a:latin typeface="標楷體" panose="03000509000000000000" pitchFamily="65" charset="-120"/>
                <a:ea typeface="標楷體" panose="03000509000000000000" pitchFamily="65" charset="-120"/>
              </a:endParaRPr>
            </a:p>
            <a:p>
              <a:pPr algn="ctr"/>
              <a:r>
                <a:rPr lang="zh-TW" altLang="en-US" sz="1400" dirty="0" smtClean="0">
                  <a:solidFill>
                    <a:schemeClr val="tx1"/>
                  </a:solidFill>
                  <a:latin typeface="標楷體" panose="03000509000000000000" pitchFamily="65" charset="-120"/>
                  <a:ea typeface="標楷體" panose="03000509000000000000" pitchFamily="65" charset="-120"/>
                </a:rPr>
                <a:t>廠</a:t>
              </a:r>
              <a:r>
                <a:rPr lang="zh-TW" altLang="en-US" sz="1400" dirty="0">
                  <a:solidFill>
                    <a:schemeClr val="tx1"/>
                  </a:solidFill>
                  <a:latin typeface="標楷體" panose="03000509000000000000" pitchFamily="65" charset="-120"/>
                  <a:ea typeface="標楷體" panose="03000509000000000000" pitchFamily="65" charset="-120"/>
                </a:rPr>
                <a:t>區</a:t>
              </a:r>
              <a:r>
                <a:rPr lang="zh-TW" altLang="en-US" sz="1400" dirty="0" smtClean="0">
                  <a:solidFill>
                    <a:schemeClr val="tx1"/>
                  </a:solidFill>
                  <a:latin typeface="標楷體" panose="03000509000000000000" pitchFamily="65" charset="-120"/>
                  <a:ea typeface="標楷體" panose="03000509000000000000" pitchFamily="65" charset="-120"/>
                </a:rPr>
                <a:t>內</a:t>
              </a:r>
              <a:endParaRPr lang="en-US" altLang="zh-TW" sz="1400" dirty="0" smtClean="0">
                <a:solidFill>
                  <a:schemeClr val="tx1"/>
                </a:solidFill>
                <a:latin typeface="標楷體" panose="03000509000000000000" pitchFamily="65" charset="-120"/>
                <a:ea typeface="標楷體" panose="03000509000000000000" pitchFamily="65" charset="-120"/>
              </a:endParaRPr>
            </a:p>
            <a:p>
              <a:pPr algn="ctr"/>
              <a:r>
                <a:rPr lang="zh-TW" altLang="en-US" sz="1400" dirty="0" smtClean="0">
                  <a:solidFill>
                    <a:schemeClr val="tx1"/>
                  </a:solidFill>
                  <a:latin typeface="標楷體" panose="03000509000000000000" pitchFamily="65" charset="-120"/>
                  <a:ea typeface="標楷體" panose="03000509000000000000" pitchFamily="65" charset="-120"/>
                </a:rPr>
                <a:t>車流總數</a:t>
              </a:r>
              <a:endParaRPr lang="zh-TW" altLang="en-US" sz="1400" b="1" dirty="0" smtClean="0">
                <a:solidFill>
                  <a:schemeClr val="tx1"/>
                </a:solidFill>
                <a:latin typeface="標楷體" panose="03000509000000000000" pitchFamily="65" charset="-120"/>
                <a:ea typeface="標楷體" panose="03000509000000000000" pitchFamily="65" charset="-120"/>
              </a:endParaRPr>
            </a:p>
          </p:txBody>
        </p:sp>
        <p:cxnSp>
          <p:nvCxnSpPr>
            <p:cNvPr id="310" name="直線單箭頭接點 309"/>
            <p:cNvCxnSpPr/>
            <p:nvPr/>
          </p:nvCxnSpPr>
          <p:spPr>
            <a:xfrm>
              <a:off x="3102047" y="2972217"/>
              <a:ext cx="1060738" cy="623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p:nvPr/>
          </p:nvCxnSpPr>
          <p:spPr>
            <a:xfrm flipH="1">
              <a:off x="4162354" y="2978447"/>
              <a:ext cx="3393" cy="402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724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388429" y="0"/>
            <a:ext cx="2664296"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軟體功能操作說明</a:t>
            </a:r>
            <a:endParaRPr lang="zh-TW" altLang="en-US" sz="2400" b="1" dirty="0">
              <a:latin typeface="標楷體" panose="03000509000000000000" pitchFamily="65" charset="-120"/>
              <a:ea typeface="標楷體" panose="03000509000000000000" pitchFamily="65" charset="-120"/>
            </a:endParaRPr>
          </a:p>
        </p:txBody>
      </p:sp>
      <p:sp>
        <p:nvSpPr>
          <p:cNvPr id="4" name="文字方塊 3"/>
          <p:cNvSpPr txBox="1"/>
          <p:nvPr/>
        </p:nvSpPr>
        <p:spPr>
          <a:xfrm>
            <a:off x="2970555" y="1453355"/>
            <a:ext cx="4608512" cy="369332"/>
          </a:xfrm>
          <a:prstGeom prst="rect">
            <a:avLst/>
          </a:prstGeom>
          <a:noFill/>
        </p:spPr>
        <p:txBody>
          <a:bodyPr wrap="square" rtlCol="0">
            <a:spAutoFit/>
          </a:bodyPr>
          <a:lstStyle/>
          <a:p>
            <a:r>
              <a:rPr lang="en-US" altLang="zh-TW" dirty="0" smtClean="0">
                <a:latin typeface="標楷體" panose="03000509000000000000" pitchFamily="65" charset="-120"/>
                <a:ea typeface="標楷體" panose="03000509000000000000" pitchFamily="65" charset="-120"/>
              </a:rPr>
              <a:t>1.</a:t>
            </a:r>
            <a:r>
              <a:rPr lang="zh-TW" altLang="en-US" dirty="0" smtClean="0">
                <a:latin typeface="標楷體" panose="03000509000000000000" pitchFamily="65" charset="-120"/>
                <a:ea typeface="標楷體" panose="03000509000000000000" pitchFamily="65" charset="-120"/>
              </a:rPr>
              <a:t> 點選桌面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新屋永豐餘車辨管理系統</a:t>
            </a:r>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a:t>
            </a:r>
            <a:endParaRPr lang="zh-TW" altLang="en-US" dirty="0">
              <a:latin typeface="標楷體" panose="03000509000000000000" pitchFamily="65" charset="-120"/>
              <a:ea typeface="標楷體" panose="03000509000000000000" pitchFamily="65" charset="-120"/>
            </a:endParaRPr>
          </a:p>
        </p:txBody>
      </p:sp>
      <p:sp>
        <p:nvSpPr>
          <p:cNvPr id="42" name="向下箭號 41"/>
          <p:cNvSpPr/>
          <p:nvPr/>
        </p:nvSpPr>
        <p:spPr>
          <a:xfrm>
            <a:off x="4499992" y="2506763"/>
            <a:ext cx="288032" cy="504056"/>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3" name="文字方塊 42"/>
          <p:cNvSpPr txBox="1"/>
          <p:nvPr/>
        </p:nvSpPr>
        <p:spPr>
          <a:xfrm>
            <a:off x="1907704" y="3140968"/>
            <a:ext cx="6264696" cy="369332"/>
          </a:xfrm>
          <a:prstGeom prst="rect">
            <a:avLst/>
          </a:prstGeom>
          <a:noFill/>
        </p:spPr>
        <p:txBody>
          <a:bodyPr wrap="square" rtlCol="0">
            <a:spAutoFit/>
          </a:bodyPr>
          <a:lstStyle/>
          <a:p>
            <a:r>
              <a:rPr lang="en-US" altLang="zh-TW" dirty="0" smtClean="0">
                <a:latin typeface="標楷體" panose="03000509000000000000" pitchFamily="65" charset="-120"/>
                <a:ea typeface="標楷體" panose="03000509000000000000" pitchFamily="65" charset="-120"/>
              </a:rPr>
              <a:t>2.</a:t>
            </a:r>
            <a:r>
              <a:rPr lang="zh-TW" altLang="en-US" dirty="0" smtClean="0">
                <a:latin typeface="標楷體" panose="03000509000000000000" pitchFamily="65" charset="-120"/>
                <a:ea typeface="標楷體" panose="03000509000000000000" pitchFamily="65" charset="-120"/>
              </a:rPr>
              <a:t> 輸入帳號</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密碼登入系統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預設帳號 </a:t>
            </a:r>
            <a:r>
              <a:rPr lang="en-US" altLang="zh-TW" dirty="0" smtClean="0">
                <a:solidFill>
                  <a:srgbClr val="FF0000"/>
                </a:solidFill>
                <a:latin typeface="標楷體" panose="03000509000000000000" pitchFamily="65" charset="-120"/>
                <a:ea typeface="標楷體" panose="03000509000000000000" pitchFamily="65" charset="-120"/>
              </a:rPr>
              <a:t>Admin</a:t>
            </a:r>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密碼</a:t>
            </a:r>
            <a:r>
              <a:rPr lang="en-US" altLang="zh-TW" dirty="0" smtClean="0">
                <a:solidFill>
                  <a:srgbClr val="FF0000"/>
                </a:solidFill>
                <a:latin typeface="標楷體" panose="03000509000000000000" pitchFamily="65" charset="-120"/>
                <a:ea typeface="標楷體" panose="03000509000000000000" pitchFamily="65" charset="-120"/>
              </a:rPr>
              <a:t>1234</a:t>
            </a:r>
            <a:r>
              <a:rPr lang="en-US" altLang="zh-TW" dirty="0" smtClean="0">
                <a:latin typeface="標楷體" panose="03000509000000000000" pitchFamily="65" charset="-120"/>
                <a:ea typeface="標楷體" panose="03000509000000000000" pitchFamily="65" charset="-120"/>
              </a:rPr>
              <a:t> )</a:t>
            </a:r>
            <a:endParaRPr lang="zh-TW" altLang="en-US" dirty="0">
              <a:latin typeface="標楷體" panose="03000509000000000000" pitchFamily="65" charset="-120"/>
              <a:ea typeface="標楷體" panose="03000509000000000000" pitchFamily="65" charset="-120"/>
            </a:endParaRPr>
          </a:p>
        </p:txBody>
      </p:sp>
      <p:grpSp>
        <p:nvGrpSpPr>
          <p:cNvPr id="9" name="群組 8"/>
          <p:cNvGrpSpPr/>
          <p:nvPr/>
        </p:nvGrpSpPr>
        <p:grpSpPr>
          <a:xfrm>
            <a:off x="2555776" y="3573016"/>
            <a:ext cx="4082320" cy="2438246"/>
            <a:chOff x="2555776" y="3573016"/>
            <a:chExt cx="4082320" cy="2438246"/>
          </a:xfrm>
        </p:grpSpPr>
        <p:pic>
          <p:nvPicPr>
            <p:cNvPr id="3" name="圖片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555776" y="3573016"/>
              <a:ext cx="4082320" cy="2438246"/>
            </a:xfrm>
            <a:prstGeom prst="rect">
              <a:avLst/>
            </a:prstGeom>
            <a:ln w="6350">
              <a:solidFill>
                <a:schemeClr val="bg1">
                  <a:lumMod val="50000"/>
                </a:schemeClr>
              </a:solidFill>
            </a:ln>
          </p:spPr>
        </p:pic>
        <p:sp>
          <p:nvSpPr>
            <p:cNvPr id="6" name="文字方塊 5"/>
            <p:cNvSpPr txBox="1"/>
            <p:nvPr/>
          </p:nvSpPr>
          <p:spPr>
            <a:xfrm>
              <a:off x="3023828" y="3762257"/>
              <a:ext cx="3240360" cy="369332"/>
            </a:xfrm>
            <a:prstGeom prst="rect">
              <a:avLst/>
            </a:prstGeom>
            <a:solidFill>
              <a:schemeClr val="bg1"/>
            </a:solidFill>
          </p:spPr>
          <p:txBody>
            <a:bodyPr wrap="square" rtlCol="0">
              <a:spAutoFit/>
            </a:bodyPr>
            <a:lstStyle/>
            <a:p>
              <a:r>
                <a:rPr lang="zh-TW" altLang="en-US" b="1" dirty="0" smtClean="0">
                  <a:latin typeface="微軟正黑體" panose="020B0604030504040204" pitchFamily="34" charset="-120"/>
                  <a:ea typeface="微軟正黑體" panose="020B0604030504040204" pitchFamily="34" charset="-120"/>
                </a:rPr>
                <a:t>新屋永豐餘 車牌辨識管理系統 </a:t>
              </a:r>
              <a:endParaRPr lang="zh-TW" altLang="en-US" b="1" dirty="0">
                <a:latin typeface="微軟正黑體" panose="020B0604030504040204" pitchFamily="34" charset="-120"/>
                <a:ea typeface="微軟正黑體" panose="020B0604030504040204" pitchFamily="34" charset="-120"/>
              </a:endParaRPr>
            </a:p>
          </p:txBody>
        </p:sp>
      </p:grpSp>
      <p:grpSp>
        <p:nvGrpSpPr>
          <p:cNvPr id="7" name="群組 6"/>
          <p:cNvGrpSpPr/>
          <p:nvPr/>
        </p:nvGrpSpPr>
        <p:grpSpPr>
          <a:xfrm>
            <a:off x="1907704" y="1124744"/>
            <a:ext cx="953544" cy="1080120"/>
            <a:chOff x="1907704" y="1124744"/>
            <a:chExt cx="953544" cy="1080120"/>
          </a:xfrm>
        </p:grpSpPr>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26281" t="22021" r="23367" b="29560"/>
            <a:stretch/>
          </p:blipFill>
          <p:spPr>
            <a:xfrm>
              <a:off x="1907704" y="1124744"/>
              <a:ext cx="953544" cy="1080120"/>
            </a:xfrm>
            <a:prstGeom prst="rect">
              <a:avLst/>
            </a:prstGeom>
          </p:spPr>
        </p:pic>
        <p:sp>
          <p:nvSpPr>
            <p:cNvPr id="10" name="文字方塊 9"/>
            <p:cNvSpPr txBox="1"/>
            <p:nvPr/>
          </p:nvSpPr>
          <p:spPr>
            <a:xfrm>
              <a:off x="1916088" y="1804754"/>
              <a:ext cx="945160" cy="400110"/>
            </a:xfrm>
            <a:prstGeom prst="rect">
              <a:avLst/>
            </a:prstGeom>
            <a:solidFill>
              <a:schemeClr val="tx1"/>
            </a:solidFill>
          </p:spPr>
          <p:txBody>
            <a:bodyPr wrap="square" rtlCol="0">
              <a:spAutoFit/>
            </a:bodyPr>
            <a:lstStyle/>
            <a:p>
              <a:pPr algn="ctr"/>
              <a:r>
                <a:rPr lang="zh-TW" altLang="en-US" sz="1000" dirty="0" smtClean="0">
                  <a:solidFill>
                    <a:schemeClr val="bg1"/>
                  </a:solidFill>
                  <a:latin typeface="微軟正黑體" panose="020B0604030504040204" pitchFamily="34" charset="-120"/>
                  <a:ea typeface="微軟正黑體" panose="020B0604030504040204" pitchFamily="34" charset="-120"/>
                </a:rPr>
                <a:t>新屋永豐餘 </a:t>
              </a:r>
              <a:endParaRPr lang="en-US" altLang="zh-TW" sz="1000"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000" dirty="0" smtClean="0">
                  <a:solidFill>
                    <a:schemeClr val="bg1"/>
                  </a:solidFill>
                  <a:latin typeface="微軟正黑體" panose="020B0604030504040204" pitchFamily="34" charset="-120"/>
                  <a:ea typeface="微軟正黑體" panose="020B0604030504040204" pitchFamily="34" charset="-120"/>
                </a:rPr>
                <a:t>車辯管理系統 </a:t>
              </a:r>
              <a:endParaRPr lang="zh-TW" altLang="en-US" sz="1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4225988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388429" y="0"/>
            <a:ext cx="2664296"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首頁 </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即時影像</a:t>
            </a:r>
            <a:r>
              <a:rPr lang="en-US" altLang="zh-TW" sz="2400" b="1" dirty="0" smtClean="0">
                <a:latin typeface="標楷體" panose="03000509000000000000" pitchFamily="65" charset="-120"/>
                <a:ea typeface="標楷體" panose="03000509000000000000" pitchFamily="65" charset="-120"/>
              </a:rPr>
              <a:t>)</a:t>
            </a:r>
            <a:endParaRPr lang="zh-TW" altLang="en-US" sz="2400" b="1" dirty="0">
              <a:latin typeface="標楷體" panose="03000509000000000000" pitchFamily="65" charset="-120"/>
              <a:ea typeface="標楷體" panose="03000509000000000000" pitchFamily="65" charset="-120"/>
            </a:endParaRPr>
          </a:p>
        </p:txBody>
      </p:sp>
      <p:grpSp>
        <p:nvGrpSpPr>
          <p:cNvPr id="8" name="群組 7"/>
          <p:cNvGrpSpPr/>
          <p:nvPr/>
        </p:nvGrpSpPr>
        <p:grpSpPr>
          <a:xfrm>
            <a:off x="-19075" y="723596"/>
            <a:ext cx="8739987" cy="4348779"/>
            <a:chOff x="118576" y="1124744"/>
            <a:chExt cx="8739987" cy="4348779"/>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00" y="1124744"/>
              <a:ext cx="8523963" cy="4348779"/>
            </a:xfrm>
            <a:prstGeom prst="rect">
              <a:avLst/>
            </a:prstGeom>
          </p:spPr>
        </p:pic>
        <p:sp>
          <p:nvSpPr>
            <p:cNvPr id="7" name="矩形 6"/>
            <p:cNvSpPr/>
            <p:nvPr/>
          </p:nvSpPr>
          <p:spPr>
            <a:xfrm>
              <a:off x="323528" y="1386354"/>
              <a:ext cx="2694141" cy="3144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 name="矩形 9"/>
            <p:cNvSpPr/>
            <p:nvPr/>
          </p:nvSpPr>
          <p:spPr>
            <a:xfrm>
              <a:off x="8567448" y="1412776"/>
              <a:ext cx="291114" cy="2880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1" name="矩形 10"/>
            <p:cNvSpPr/>
            <p:nvPr/>
          </p:nvSpPr>
          <p:spPr>
            <a:xfrm>
              <a:off x="430544" y="1814538"/>
              <a:ext cx="7056784" cy="1686470"/>
            </a:xfrm>
            <a:prstGeom prst="rect">
              <a:avLst/>
            </a:prstGeom>
            <a:solidFill>
              <a:srgbClr val="FF0000">
                <a:alpha val="15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 name="矩形 11"/>
            <p:cNvSpPr/>
            <p:nvPr/>
          </p:nvSpPr>
          <p:spPr>
            <a:xfrm>
              <a:off x="405832" y="3548669"/>
              <a:ext cx="7081495" cy="1686470"/>
            </a:xfrm>
            <a:prstGeom prst="rect">
              <a:avLst/>
            </a:prstGeom>
            <a:solidFill>
              <a:srgbClr val="FF0000">
                <a:alpha val="15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矩形 12"/>
            <p:cNvSpPr/>
            <p:nvPr/>
          </p:nvSpPr>
          <p:spPr>
            <a:xfrm>
              <a:off x="7530856" y="1814538"/>
              <a:ext cx="1252615" cy="1326430"/>
            </a:xfrm>
            <a:prstGeom prst="rect">
              <a:avLst/>
            </a:prstGeom>
            <a:solidFill>
              <a:srgbClr val="FF0000">
                <a:alpha val="15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 name="矩形 13"/>
            <p:cNvSpPr/>
            <p:nvPr/>
          </p:nvSpPr>
          <p:spPr>
            <a:xfrm>
              <a:off x="7530856" y="3140967"/>
              <a:ext cx="1252615" cy="2094171"/>
            </a:xfrm>
            <a:prstGeom prst="rect">
              <a:avLst/>
            </a:prstGeom>
            <a:solidFill>
              <a:srgbClr val="FF0000">
                <a:alpha val="15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5" name="橢圓 14"/>
            <p:cNvSpPr/>
            <p:nvPr/>
          </p:nvSpPr>
          <p:spPr>
            <a:xfrm>
              <a:off x="118576" y="1484784"/>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
          <p:nvSpPr>
            <p:cNvPr id="16" name="橢圓 15"/>
            <p:cNvSpPr/>
            <p:nvPr/>
          </p:nvSpPr>
          <p:spPr>
            <a:xfrm>
              <a:off x="8332651" y="144878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17" name="橢圓 16"/>
            <p:cNvSpPr/>
            <p:nvPr/>
          </p:nvSpPr>
          <p:spPr>
            <a:xfrm>
              <a:off x="164382" y="2477753"/>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3</a:t>
              </a:r>
              <a:endParaRPr lang="zh-TW" altLang="en-US" dirty="0">
                <a:latin typeface="標楷體" panose="03000509000000000000" pitchFamily="65" charset="-120"/>
                <a:ea typeface="標楷體" panose="03000509000000000000" pitchFamily="65" charset="-120"/>
              </a:endParaRPr>
            </a:p>
          </p:txBody>
        </p:sp>
        <p:sp>
          <p:nvSpPr>
            <p:cNvPr id="18" name="橢圓 17"/>
            <p:cNvSpPr/>
            <p:nvPr/>
          </p:nvSpPr>
          <p:spPr>
            <a:xfrm>
              <a:off x="147386" y="4389216"/>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標楷體" panose="03000509000000000000" pitchFamily="65" charset="-120"/>
                  <a:ea typeface="標楷體" panose="03000509000000000000" pitchFamily="65" charset="-120"/>
                </a:rPr>
                <a:t>4</a:t>
              </a:r>
              <a:endParaRPr lang="zh-TW" altLang="en-US" dirty="0">
                <a:latin typeface="標楷體" panose="03000509000000000000" pitchFamily="65" charset="-120"/>
                <a:ea typeface="標楷體" panose="03000509000000000000" pitchFamily="65" charset="-120"/>
              </a:endParaRPr>
            </a:p>
          </p:txBody>
        </p:sp>
        <p:sp>
          <p:nvSpPr>
            <p:cNvPr id="19" name="橢圓 18"/>
            <p:cNvSpPr/>
            <p:nvPr/>
          </p:nvSpPr>
          <p:spPr>
            <a:xfrm>
              <a:off x="7530856" y="1800481"/>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5</a:t>
              </a:r>
              <a:endParaRPr lang="zh-TW" altLang="en-US" dirty="0">
                <a:latin typeface="標楷體" panose="03000509000000000000" pitchFamily="65" charset="-120"/>
                <a:ea typeface="標楷體" panose="03000509000000000000" pitchFamily="65" charset="-120"/>
              </a:endParaRPr>
            </a:p>
          </p:txBody>
        </p:sp>
        <p:sp>
          <p:nvSpPr>
            <p:cNvPr id="20" name="橢圓 19"/>
            <p:cNvSpPr/>
            <p:nvPr/>
          </p:nvSpPr>
          <p:spPr>
            <a:xfrm>
              <a:off x="7571026" y="3152344"/>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6</a:t>
              </a:r>
              <a:endParaRPr lang="zh-TW" altLang="en-US" dirty="0">
                <a:latin typeface="標楷體" panose="03000509000000000000" pitchFamily="65" charset="-120"/>
                <a:ea typeface="標楷體" panose="03000509000000000000" pitchFamily="65" charset="-120"/>
              </a:endParaRPr>
            </a:p>
          </p:txBody>
        </p:sp>
      </p:grpSp>
      <p:sp>
        <p:nvSpPr>
          <p:cNvPr id="9" name="文字方塊 8"/>
          <p:cNvSpPr txBox="1"/>
          <p:nvPr/>
        </p:nvSpPr>
        <p:spPr>
          <a:xfrm>
            <a:off x="611559" y="5219908"/>
            <a:ext cx="8035935" cy="1384995"/>
          </a:xfrm>
          <a:prstGeom prst="rect">
            <a:avLst/>
          </a:prstGeom>
          <a:noFill/>
        </p:spPr>
        <p:txBody>
          <a:bodyPr wrap="square" rtlCol="0">
            <a:spAutoFit/>
          </a:bodyPr>
          <a:lstStyle/>
          <a:p>
            <a:pPr marL="342900" indent="-342900">
              <a:buAutoNum type="arabicPeriod"/>
            </a:pPr>
            <a:r>
              <a:rPr lang="zh-TW" altLang="en-US" sz="1400" dirty="0" smtClean="0">
                <a:latin typeface="標楷體" panose="03000509000000000000" pitchFamily="65" charset="-120"/>
                <a:ea typeface="標楷體" panose="03000509000000000000" pitchFamily="65" charset="-120"/>
              </a:rPr>
              <a:t>主功能選單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提供車牌進出查詢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車流管理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入場申請車輛登記</a:t>
            </a:r>
            <a:endParaRPr lang="en-US" altLang="zh-TW" sz="14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400" dirty="0" smtClean="0">
                <a:latin typeface="標楷體" panose="03000509000000000000" pitchFamily="65" charset="-120"/>
                <a:ea typeface="標楷體" panose="03000509000000000000" pitchFamily="65" charset="-120"/>
              </a:rPr>
              <a:t>登出系統</a:t>
            </a:r>
            <a:endParaRPr lang="en-US" altLang="zh-TW" sz="14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400" dirty="0" smtClean="0">
                <a:latin typeface="標楷體" panose="03000509000000000000" pitchFamily="65" charset="-120"/>
                <a:ea typeface="標楷體" panose="03000509000000000000" pitchFamily="65" charset="-120"/>
              </a:rPr>
              <a:t>即時影像 </a:t>
            </a:r>
            <a:r>
              <a:rPr lang="en-US" altLang="zh-TW" sz="1400" dirty="0" smtClean="0">
                <a:latin typeface="標楷體" panose="03000509000000000000" pitchFamily="65" charset="-120"/>
                <a:ea typeface="標楷體" panose="03000509000000000000" pitchFamily="65" charset="-120"/>
              </a:rPr>
              <a:t>: 2</a:t>
            </a:r>
            <a:r>
              <a:rPr lang="zh-TW" altLang="en-US" sz="1400" dirty="0" smtClean="0">
                <a:latin typeface="標楷體" panose="03000509000000000000" pitchFamily="65" charset="-120"/>
                <a:ea typeface="標楷體" panose="03000509000000000000" pitchFamily="65" charset="-120"/>
              </a:rPr>
              <a:t>支攝影之即時影像 ，攝影機編號</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左至右</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為</a:t>
            </a:r>
            <a:r>
              <a:rPr lang="en-US" altLang="zh-TW" sz="1400" dirty="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進</a:t>
            </a:r>
            <a:r>
              <a:rPr lang="en-US" altLang="zh-TW" sz="1400" dirty="0" smtClean="0">
                <a:latin typeface="標楷體" panose="03000509000000000000" pitchFamily="65" charset="-120"/>
                <a:ea typeface="標楷體" panose="03000509000000000000" pitchFamily="65" charset="-120"/>
              </a:rPr>
              <a:t>Cam1 , </a:t>
            </a:r>
            <a:r>
              <a:rPr lang="zh-TW" altLang="en-US" sz="1400" dirty="0" smtClean="0">
                <a:latin typeface="標楷體" panose="03000509000000000000" pitchFamily="65" charset="-120"/>
                <a:ea typeface="標楷體" panose="03000509000000000000" pitchFamily="65" charset="-120"/>
              </a:rPr>
              <a:t>出 </a:t>
            </a:r>
            <a:r>
              <a:rPr lang="en-US" altLang="zh-TW" sz="1400" dirty="0" smtClean="0">
                <a:latin typeface="標楷體" panose="03000509000000000000" pitchFamily="65" charset="-120"/>
                <a:ea typeface="標楷體" panose="03000509000000000000" pitchFamily="65" charset="-120"/>
              </a:rPr>
              <a:t>Cam2</a:t>
            </a:r>
            <a:r>
              <a:rPr lang="zh-TW" altLang="zh-TW" sz="1400" dirty="0">
                <a:latin typeface="標楷體" panose="03000509000000000000" pitchFamily="65" charset="-120"/>
                <a:ea typeface="標楷體" panose="03000509000000000000" pitchFamily="65" charset="-120"/>
              </a:rPr>
              <a:t>、</a:t>
            </a:r>
            <a:r>
              <a:rPr lang="en-US" altLang="zh-TW" sz="1400" dirty="0" smtClean="0">
                <a:latin typeface="標楷體" panose="03000509000000000000" pitchFamily="65" charset="-120"/>
                <a:ea typeface="標楷體" panose="03000509000000000000" pitchFamily="65" charset="-120"/>
              </a:rPr>
              <a:t>Cam3</a:t>
            </a:r>
          </a:p>
          <a:p>
            <a:pPr marL="342900" indent="-342900">
              <a:buFontTx/>
              <a:buAutoNum type="arabicPeriod"/>
            </a:pPr>
            <a:r>
              <a:rPr lang="zh-TW" altLang="en-US" sz="1400" dirty="0" smtClean="0">
                <a:latin typeface="標楷體" panose="03000509000000000000" pitchFamily="65" charset="-120"/>
                <a:ea typeface="標楷體" panose="03000509000000000000" pitchFamily="65" charset="-120"/>
              </a:rPr>
              <a:t>車牌辨識照片 </a:t>
            </a:r>
            <a:r>
              <a:rPr lang="en-US" altLang="zh-TW" sz="1400" dirty="0" smtClean="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2</a:t>
            </a:r>
            <a:r>
              <a:rPr lang="zh-TW" altLang="en-US" sz="1400" dirty="0" smtClean="0">
                <a:latin typeface="標楷體" panose="03000509000000000000" pitchFamily="65" charset="-120"/>
                <a:ea typeface="標楷體" panose="03000509000000000000" pitchFamily="65" charset="-120"/>
              </a:rPr>
              <a:t>支</a:t>
            </a:r>
            <a:r>
              <a:rPr lang="zh-TW" altLang="en-US" sz="1400" dirty="0">
                <a:latin typeface="標楷體" panose="03000509000000000000" pitchFamily="65" charset="-120"/>
                <a:ea typeface="標楷體" panose="03000509000000000000" pitchFamily="65" charset="-120"/>
              </a:rPr>
              <a:t>攝影</a:t>
            </a:r>
            <a:r>
              <a:rPr lang="zh-TW" altLang="en-US" sz="1400" dirty="0" smtClean="0">
                <a:latin typeface="標楷體" panose="03000509000000000000" pitchFamily="65" charset="-120"/>
                <a:ea typeface="標楷體" panose="03000509000000000000" pitchFamily="65" charset="-120"/>
              </a:rPr>
              <a:t>之車牌辨識照片，</a:t>
            </a:r>
            <a:r>
              <a:rPr lang="zh-TW" altLang="en-US" sz="1400" dirty="0">
                <a:latin typeface="標楷體" panose="03000509000000000000" pitchFamily="65" charset="-120"/>
                <a:ea typeface="標楷體" panose="03000509000000000000" pitchFamily="65" charset="-120"/>
              </a:rPr>
              <a:t>攝影機編號</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左至右</a:t>
            </a:r>
            <a:r>
              <a:rPr lang="en-US" altLang="zh-TW" sz="1400" dirty="0">
                <a:latin typeface="標楷體" panose="03000509000000000000" pitchFamily="65" charset="-120"/>
                <a:ea typeface="標楷體" panose="03000509000000000000" pitchFamily="65" charset="-120"/>
              </a:rPr>
              <a:t>) </a:t>
            </a:r>
            <a:r>
              <a:rPr lang="zh-TW" altLang="en-US" sz="1400" dirty="0">
                <a:latin typeface="標楷體" panose="03000509000000000000" pitchFamily="65" charset="-120"/>
                <a:ea typeface="標楷體" panose="03000509000000000000" pitchFamily="65" charset="-120"/>
              </a:rPr>
              <a:t>為</a:t>
            </a:r>
            <a:r>
              <a:rPr lang="en-US" altLang="zh-TW" sz="1400" dirty="0">
                <a:latin typeface="標楷體" panose="03000509000000000000" pitchFamily="65" charset="-120"/>
                <a:ea typeface="標楷體" panose="03000509000000000000" pitchFamily="65" charset="-120"/>
              </a:rPr>
              <a:t> </a:t>
            </a:r>
            <a:r>
              <a:rPr lang="zh-TW" altLang="en-US" sz="1400" dirty="0">
                <a:latin typeface="標楷體" panose="03000509000000000000" pitchFamily="65" charset="-120"/>
                <a:ea typeface="標楷體" panose="03000509000000000000" pitchFamily="65" charset="-120"/>
              </a:rPr>
              <a:t>進</a:t>
            </a:r>
            <a:r>
              <a:rPr lang="en-US" altLang="zh-TW" sz="1400" dirty="0">
                <a:latin typeface="標楷體" panose="03000509000000000000" pitchFamily="65" charset="-120"/>
                <a:ea typeface="標楷體" panose="03000509000000000000" pitchFamily="65" charset="-120"/>
              </a:rPr>
              <a:t>Cam1 , </a:t>
            </a:r>
            <a:r>
              <a:rPr lang="zh-TW" altLang="en-US" sz="1400" dirty="0">
                <a:latin typeface="標楷體" panose="03000509000000000000" pitchFamily="65" charset="-120"/>
                <a:ea typeface="標楷體" panose="03000509000000000000" pitchFamily="65" charset="-120"/>
              </a:rPr>
              <a:t>出 </a:t>
            </a:r>
            <a:r>
              <a:rPr lang="en-US" altLang="zh-TW" sz="1400" dirty="0" smtClean="0">
                <a:latin typeface="標楷體" panose="03000509000000000000" pitchFamily="65" charset="-120"/>
                <a:ea typeface="標楷體" panose="03000509000000000000" pitchFamily="65" charset="-120"/>
              </a:rPr>
              <a:t>Cam2</a:t>
            </a:r>
            <a:r>
              <a:rPr lang="zh-TW" altLang="zh-TW" sz="1400" dirty="0">
                <a:latin typeface="標楷體" panose="03000509000000000000" pitchFamily="65" charset="-120"/>
                <a:ea typeface="標楷體" panose="03000509000000000000" pitchFamily="65" charset="-120"/>
              </a:rPr>
              <a:t>、</a:t>
            </a:r>
            <a:r>
              <a:rPr lang="en-US" altLang="zh-TW" sz="1400" dirty="0" smtClean="0">
                <a:latin typeface="標楷體" panose="03000509000000000000" pitchFamily="65" charset="-120"/>
                <a:ea typeface="標楷體" panose="03000509000000000000" pitchFamily="65" charset="-120"/>
              </a:rPr>
              <a:t>Cam3</a:t>
            </a:r>
          </a:p>
          <a:p>
            <a:pPr marL="342900" indent="-342900">
              <a:buFontTx/>
              <a:buAutoNum type="arabicPeriod"/>
            </a:pPr>
            <a:r>
              <a:rPr lang="zh-TW" altLang="en-US" sz="1400" dirty="0" smtClean="0">
                <a:latin typeface="標楷體" panose="03000509000000000000" pitchFamily="65" charset="-120"/>
                <a:ea typeface="標楷體" panose="03000509000000000000" pitchFamily="65" charset="-120"/>
              </a:rPr>
              <a:t>廠內車流現況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 廠區之車流總數，已進廠車數及剩餘可進廠車流數量</a:t>
            </a:r>
            <a:endParaRPr lang="en-US" altLang="zh-TW" sz="1400" dirty="0" smtClean="0">
              <a:latin typeface="標楷體" panose="03000509000000000000" pitchFamily="65" charset="-120"/>
              <a:ea typeface="標楷體" panose="03000509000000000000" pitchFamily="65" charset="-120"/>
            </a:endParaRPr>
          </a:p>
          <a:p>
            <a:pPr marL="342900" indent="-342900">
              <a:buFontTx/>
              <a:buAutoNum type="arabicPeriod"/>
            </a:pPr>
            <a:r>
              <a:rPr lang="zh-TW" altLang="en-US" sz="1400" dirty="0" smtClean="0">
                <a:latin typeface="標楷體" panose="03000509000000000000" pitchFamily="65" charset="-120"/>
                <a:ea typeface="標楷體" panose="03000509000000000000" pitchFamily="65" charset="-120"/>
              </a:rPr>
              <a:t>燈號控制</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手動</a:t>
            </a:r>
            <a:r>
              <a:rPr lang="en-US" altLang="zh-TW" sz="1400" dirty="0" smtClean="0">
                <a:latin typeface="標楷體" panose="03000509000000000000" pitchFamily="65" charset="-120"/>
                <a:ea typeface="標楷體" panose="03000509000000000000" pitchFamily="65" charset="-120"/>
              </a:rPr>
              <a:t>) : </a:t>
            </a:r>
            <a:r>
              <a:rPr lang="zh-TW" altLang="en-US" sz="1400" dirty="0" smtClean="0">
                <a:latin typeface="標楷體" panose="03000509000000000000" pitchFamily="65" charset="-120"/>
                <a:ea typeface="標楷體" panose="03000509000000000000" pitchFamily="65" charset="-120"/>
              </a:rPr>
              <a:t>此功能等同於警衛室</a:t>
            </a:r>
            <a:r>
              <a:rPr lang="zh-TW" altLang="en-US" sz="1400" dirty="0">
                <a:latin typeface="標楷體" panose="03000509000000000000" pitchFamily="65" charset="-120"/>
                <a:ea typeface="標楷體" panose="03000509000000000000" pitchFamily="65" charset="-120"/>
              </a:rPr>
              <a:t>閘門</a:t>
            </a:r>
            <a:r>
              <a:rPr lang="zh-TW" altLang="en-US" sz="1400" dirty="0" smtClean="0">
                <a:latin typeface="標楷體" panose="03000509000000000000" pitchFamily="65" charset="-120"/>
                <a:ea typeface="標楷體" panose="03000509000000000000" pitchFamily="65" charset="-120"/>
              </a:rPr>
              <a:t>手動開關功能</a:t>
            </a:r>
            <a:endParaRPr lang="zh-TW" altLang="en-US" sz="1400" dirty="0">
              <a:latin typeface="標楷體" panose="03000509000000000000" pitchFamily="65" charset="-120"/>
              <a:ea typeface="標楷體" panose="03000509000000000000" pitchFamily="65" charset="-120"/>
            </a:endParaRPr>
          </a:p>
        </p:txBody>
      </p:sp>
      <p:sp>
        <p:nvSpPr>
          <p:cNvPr id="22" name="文字方塊 21"/>
          <p:cNvSpPr txBox="1"/>
          <p:nvPr/>
        </p:nvSpPr>
        <p:spPr>
          <a:xfrm>
            <a:off x="217972" y="714412"/>
            <a:ext cx="1793702"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停車管理系統 </a:t>
            </a:r>
            <a:endParaRPr lang="zh-TW" altLang="en-US" sz="11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215722" y="1024839"/>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634390" y="1443185"/>
            <a:ext cx="749379" cy="261610"/>
          </a:xfrm>
          <a:prstGeom prst="rect">
            <a:avLst/>
          </a:prstGeom>
          <a:solidFill>
            <a:schemeClr val="bg1"/>
          </a:solidFill>
        </p:spPr>
        <p:txBody>
          <a:bodyPr wrap="square" rtlCol="0">
            <a:spAutoFit/>
          </a:bodyPr>
          <a:lstStyle/>
          <a:p>
            <a:r>
              <a:rPr lang="zh-TW" altLang="en-US" sz="1100" b="1" dirty="0" smtClean="0">
                <a:latin typeface="微軟正黑體" panose="020B0604030504040204" pitchFamily="34" charset="-120"/>
                <a:ea typeface="微軟正黑體" panose="020B0604030504040204" pitchFamily="34" charset="-120"/>
              </a:rPr>
              <a:t>車流現況</a:t>
            </a:r>
            <a:endParaRPr lang="zh-TW" altLang="en-US" sz="1100" b="1"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7701514" y="2809626"/>
            <a:ext cx="749379" cy="261610"/>
          </a:xfrm>
          <a:prstGeom prst="rect">
            <a:avLst/>
          </a:prstGeom>
          <a:solidFill>
            <a:schemeClr val="bg1"/>
          </a:solidFill>
        </p:spPr>
        <p:txBody>
          <a:bodyPr wrap="square" rtlCol="0">
            <a:spAutoFit/>
          </a:bodyPr>
          <a:lstStyle/>
          <a:p>
            <a:r>
              <a:rPr lang="zh-TW" altLang="en-US" sz="1100" b="1" dirty="0" smtClean="0">
                <a:latin typeface="微軟正黑體" panose="020B0604030504040204" pitchFamily="34" charset="-120"/>
                <a:ea typeface="微軟正黑體" panose="020B0604030504040204" pitchFamily="34" charset="-120"/>
              </a:rPr>
              <a:t>燈號控制</a:t>
            </a:r>
            <a:endParaRPr lang="zh-TW" altLang="en-US" sz="1100" b="1"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2649196" y="1615357"/>
            <a:ext cx="2426860" cy="184666"/>
          </a:xfrm>
          <a:prstGeom prst="rect">
            <a:avLst/>
          </a:prstGeom>
          <a:solidFill>
            <a:srgbClr val="FF0000"/>
          </a:solidFill>
        </p:spPr>
        <p:txBody>
          <a:bodyPr wrap="square" rtlCol="0">
            <a:spAutoFit/>
          </a:bodyPr>
          <a:lstStyle/>
          <a:p>
            <a:pPr algn="ctr"/>
            <a:r>
              <a:rPr lang="zh-TW" altLang="en-US" sz="600" b="1" dirty="0" smtClean="0">
                <a:solidFill>
                  <a:schemeClr val="bg1"/>
                </a:solidFill>
                <a:latin typeface="微軟正黑體" panose="020B0604030504040204" pitchFamily="34" charset="-120"/>
                <a:ea typeface="微軟正黑體" panose="020B0604030504040204" pitchFamily="34" charset="-120"/>
              </a:rPr>
              <a:t>出</a:t>
            </a:r>
            <a:r>
              <a:rPr lang="en-US" altLang="zh-TW" sz="600" b="1" dirty="0" smtClean="0">
                <a:solidFill>
                  <a:schemeClr val="bg1"/>
                </a:solidFill>
                <a:latin typeface="微軟正黑體" panose="020B0604030504040204" pitchFamily="34" charset="-120"/>
                <a:ea typeface="微軟正黑體" panose="020B0604030504040204" pitchFamily="34" charset="-120"/>
              </a:rPr>
              <a:t>(OUT)</a:t>
            </a:r>
            <a:endParaRPr lang="zh-TW" altLang="en-US" sz="600" b="1" dirty="0">
              <a:solidFill>
                <a:schemeClr val="bg1"/>
              </a:solidFill>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7863277" y="3171904"/>
            <a:ext cx="3891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zh-TW" altLang="en-US" dirty="0" smtClean="0">
                <a:solidFill>
                  <a:schemeClr val="bg1"/>
                </a:solidFill>
              </a:rPr>
              <a:t>○</a:t>
            </a:r>
            <a:endParaRPr lang="zh-TW" altLang="en-US" dirty="0">
              <a:solidFill>
                <a:schemeClr val="bg1"/>
              </a:solidFill>
            </a:endParaRPr>
          </a:p>
        </p:txBody>
      </p:sp>
      <p:sp>
        <p:nvSpPr>
          <p:cNvPr id="30" name="文字方塊 29"/>
          <p:cNvSpPr txBox="1"/>
          <p:nvPr/>
        </p:nvSpPr>
        <p:spPr>
          <a:xfrm>
            <a:off x="134743" y="686629"/>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車牌辨識管理系統 </a:t>
            </a:r>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76034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71400"/>
            <a:ext cx="2664296"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車牌查詢</a:t>
            </a:r>
            <a:endParaRPr lang="zh-TW" altLang="en-US" sz="2400" b="1" dirty="0">
              <a:latin typeface="標楷體" panose="03000509000000000000" pitchFamily="65" charset="-120"/>
              <a:ea typeface="標楷體" panose="03000509000000000000" pitchFamily="65" charset="-120"/>
            </a:endParaRPr>
          </a:p>
        </p:txBody>
      </p:sp>
      <p:sp>
        <p:nvSpPr>
          <p:cNvPr id="9" name="文字方塊 8"/>
          <p:cNvSpPr txBox="1"/>
          <p:nvPr/>
        </p:nvSpPr>
        <p:spPr>
          <a:xfrm>
            <a:off x="611559" y="4941168"/>
            <a:ext cx="5112569" cy="1723549"/>
          </a:xfrm>
          <a:prstGeom prst="rect">
            <a:avLst/>
          </a:prstGeom>
          <a:noFill/>
        </p:spPr>
        <p:txBody>
          <a:bodyPr wrap="square" rtlCol="0">
            <a:spAutoFit/>
          </a:bodyPr>
          <a:lstStyle/>
          <a:p>
            <a:pPr marL="342900" indent="-342900">
              <a:buAutoNum type="arabicPeriod"/>
            </a:pPr>
            <a:r>
              <a:rPr lang="zh-TW" altLang="en-US" sz="1400" dirty="0" smtClean="0">
                <a:latin typeface="標楷體" panose="03000509000000000000" pitchFamily="65" charset="-120"/>
                <a:ea typeface="標楷體" panose="03000509000000000000" pitchFamily="65" charset="-120"/>
              </a:rPr>
              <a:t>日期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要搜尋進出車輛之 開始</a:t>
            </a:r>
            <a:r>
              <a:rPr lang="en-US" altLang="zh-TW" sz="1400" dirty="0" smtClean="0">
                <a:latin typeface="標楷體" panose="03000509000000000000" pitchFamily="65" charset="-120"/>
                <a:ea typeface="標楷體" panose="03000509000000000000" pitchFamily="65" charset="-120"/>
              </a:rPr>
              <a:t>-&gt;</a:t>
            </a:r>
            <a:r>
              <a:rPr lang="zh-TW" altLang="en-US" sz="1400" dirty="0" smtClean="0">
                <a:latin typeface="標楷體" panose="03000509000000000000" pitchFamily="65" charset="-120"/>
                <a:ea typeface="標楷體" panose="03000509000000000000" pitchFamily="65" charset="-120"/>
              </a:rPr>
              <a:t>結束 日期</a:t>
            </a:r>
            <a:endParaRPr lang="en-US" altLang="zh-TW" sz="14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400" dirty="0" smtClean="0">
                <a:latin typeface="標楷體" panose="03000509000000000000" pitchFamily="65" charset="-120"/>
                <a:ea typeface="標楷體" panose="03000509000000000000" pitchFamily="65" charset="-120"/>
              </a:rPr>
              <a:t>車牌號碼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使用已知車牌號碼進行查詢</a:t>
            </a:r>
            <a:endParaRPr lang="en-US" altLang="zh-TW" sz="14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400" dirty="0" smtClean="0">
                <a:latin typeface="標楷體" panose="03000509000000000000" pitchFamily="65" charset="-120"/>
                <a:ea typeface="標楷體" panose="03000509000000000000" pitchFamily="65" charset="-120"/>
              </a:rPr>
              <a:t>車輛進出 </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可依車輛 </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進</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出</a:t>
            </a:r>
            <a:r>
              <a:rPr lang="en-US" altLang="zh-TW" sz="1400" dirty="0" smtClean="0">
                <a:latin typeface="標楷體" panose="03000509000000000000" pitchFamily="65" charset="-120"/>
                <a:ea typeface="標楷體" panose="03000509000000000000" pitchFamily="65" charset="-120"/>
              </a:rPr>
              <a:t>) / (</a:t>
            </a:r>
            <a:r>
              <a:rPr lang="zh-TW" altLang="en-US" sz="1400" dirty="0" smtClean="0">
                <a:latin typeface="標楷體" panose="03000509000000000000" pitchFamily="65" charset="-120"/>
                <a:ea typeface="標楷體" panose="03000509000000000000" pitchFamily="65" charset="-120"/>
              </a:rPr>
              <a:t>進</a:t>
            </a:r>
            <a:r>
              <a:rPr lang="en-US" altLang="zh-TW" sz="1400" dirty="0" smtClean="0">
                <a:latin typeface="標楷體" panose="03000509000000000000" pitchFamily="65" charset="-120"/>
                <a:ea typeface="標楷體" panose="03000509000000000000" pitchFamily="65" charset="-120"/>
              </a:rPr>
              <a:t>) / (</a:t>
            </a:r>
            <a:r>
              <a:rPr lang="zh-TW" altLang="en-US" sz="1400" dirty="0" smtClean="0">
                <a:latin typeface="標楷體" panose="03000509000000000000" pitchFamily="65" charset="-120"/>
                <a:ea typeface="標楷體" panose="03000509000000000000" pitchFamily="65" charset="-120"/>
              </a:rPr>
              <a:t>出</a:t>
            </a:r>
            <a:r>
              <a:rPr lang="en-US" altLang="zh-TW" sz="1400" dirty="0" smtClean="0">
                <a:latin typeface="標楷體" panose="03000509000000000000" pitchFamily="65" charset="-120"/>
                <a:ea typeface="標楷體" panose="03000509000000000000" pitchFamily="65" charset="-120"/>
              </a:rPr>
              <a:t>) </a:t>
            </a:r>
            <a:r>
              <a:rPr lang="zh-TW" altLang="en-US" sz="1400" dirty="0" smtClean="0">
                <a:latin typeface="標楷體" panose="03000509000000000000" pitchFamily="65" charset="-120"/>
                <a:ea typeface="標楷體" panose="03000509000000000000" pitchFamily="65" charset="-120"/>
              </a:rPr>
              <a:t>進行查詢</a:t>
            </a:r>
            <a:endParaRPr lang="en-US" altLang="zh-TW" sz="14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400" dirty="0" smtClean="0">
                <a:latin typeface="標楷體" panose="03000509000000000000" pitchFamily="65" charset="-120"/>
                <a:ea typeface="標楷體" panose="03000509000000000000" pitchFamily="65" charset="-120"/>
              </a:rPr>
              <a:t>查詢結果 </a:t>
            </a:r>
            <a:r>
              <a:rPr lang="en-US" altLang="zh-TW" sz="1400" dirty="0" smtClean="0">
                <a:latin typeface="標楷體" panose="03000509000000000000" pitchFamily="65" charset="-120"/>
                <a:ea typeface="標楷體" panose="03000509000000000000" pitchFamily="65" charset="-120"/>
              </a:rPr>
              <a:t>:</a:t>
            </a:r>
          </a:p>
          <a:p>
            <a:pPr marL="628650" lvl="1" indent="-171450">
              <a:buFont typeface="Arial" panose="020B0604020202020204" pitchFamily="34" charset="0"/>
              <a:buChar char="•"/>
            </a:pPr>
            <a:r>
              <a:rPr lang="en-US" altLang="zh-TW" sz="1000" dirty="0" smtClean="0">
                <a:latin typeface="標楷體" panose="03000509000000000000" pitchFamily="65" charset="-120"/>
                <a:ea typeface="標楷體" panose="03000509000000000000" pitchFamily="65" charset="-120"/>
              </a:rPr>
              <a:t>4-1</a:t>
            </a:r>
            <a:r>
              <a:rPr lang="zh-TW" altLang="en-US" sz="1000" dirty="0" smtClean="0">
                <a:latin typeface="標楷體" panose="03000509000000000000" pitchFamily="65" charset="-120"/>
                <a:ea typeface="標楷體" panose="03000509000000000000" pitchFamily="65" charset="-120"/>
              </a:rPr>
              <a:t> </a:t>
            </a:r>
            <a:r>
              <a:rPr lang="en-US" altLang="zh-TW" sz="1000" dirty="0" smtClean="0">
                <a:latin typeface="標楷體" panose="03000509000000000000" pitchFamily="65" charset="-120"/>
                <a:ea typeface="標楷體" panose="03000509000000000000" pitchFamily="65" charset="-120"/>
              </a:rPr>
              <a:t>ID :  (</a:t>
            </a:r>
            <a:r>
              <a:rPr lang="zh-TW" altLang="en-US" sz="1000" dirty="0" smtClean="0">
                <a:latin typeface="標楷體" panose="03000509000000000000" pitchFamily="65" charset="-120"/>
                <a:ea typeface="標楷體" panose="03000509000000000000" pitchFamily="65" charset="-120"/>
              </a:rPr>
              <a:t>系統自動產生 </a:t>
            </a:r>
            <a:r>
              <a:rPr lang="en-US" altLang="zh-TW" sz="1000" dirty="0" smtClean="0">
                <a:latin typeface="標楷體" panose="03000509000000000000" pitchFamily="65" charset="-120"/>
                <a:ea typeface="標楷體" panose="03000509000000000000" pitchFamily="65" charset="-120"/>
              </a:rPr>
              <a:t>, Unique ID)</a:t>
            </a:r>
          </a:p>
          <a:p>
            <a:pPr marL="628650" lvl="1" indent="-171450">
              <a:buFont typeface="Arial" panose="020B0604020202020204" pitchFamily="34" charset="0"/>
              <a:buChar char="•"/>
            </a:pPr>
            <a:r>
              <a:rPr lang="en-US" altLang="zh-TW" sz="1000" dirty="0" smtClean="0">
                <a:latin typeface="標楷體" panose="03000509000000000000" pitchFamily="65" charset="-120"/>
                <a:ea typeface="標楷體" panose="03000509000000000000" pitchFamily="65" charset="-120"/>
              </a:rPr>
              <a:t>4-2 </a:t>
            </a:r>
            <a:r>
              <a:rPr lang="zh-TW" altLang="en-US" sz="1000" dirty="0" smtClean="0">
                <a:latin typeface="標楷體" panose="03000509000000000000" pitchFamily="65" charset="-120"/>
                <a:ea typeface="標楷體" panose="03000509000000000000" pitchFamily="65" charset="-120"/>
              </a:rPr>
              <a:t>經過時間 </a:t>
            </a:r>
            <a:r>
              <a:rPr lang="en-US" altLang="zh-TW" sz="1000" dirty="0" smtClean="0">
                <a:latin typeface="標楷體" panose="03000509000000000000" pitchFamily="65" charset="-120"/>
                <a:ea typeface="標楷體" panose="03000509000000000000" pitchFamily="65" charset="-120"/>
              </a:rPr>
              <a:t>: </a:t>
            </a:r>
            <a:r>
              <a:rPr lang="zh-TW" altLang="en-US" sz="1000" dirty="0" smtClean="0">
                <a:latin typeface="標楷體" panose="03000509000000000000" pitchFamily="65" charset="-120"/>
                <a:ea typeface="標楷體" panose="03000509000000000000" pitchFamily="65" charset="-120"/>
              </a:rPr>
              <a:t>車輛經過時間 </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年</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月</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日 時</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分</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秒</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毫秒</a:t>
            </a:r>
            <a:r>
              <a:rPr lang="en-US" altLang="zh-TW" sz="1000" dirty="0" smtClean="0">
                <a:latin typeface="標楷體" panose="03000509000000000000" pitchFamily="65" charset="-120"/>
                <a:ea typeface="標楷體" panose="03000509000000000000" pitchFamily="65" charset="-120"/>
              </a:rPr>
              <a:t>)</a:t>
            </a:r>
          </a:p>
          <a:p>
            <a:pPr marL="628650" lvl="1" indent="-171450">
              <a:buFont typeface="Arial" panose="020B0604020202020204" pitchFamily="34" charset="0"/>
              <a:buChar char="•"/>
            </a:pPr>
            <a:r>
              <a:rPr lang="en-US" altLang="zh-TW" sz="1000" dirty="0" smtClean="0">
                <a:latin typeface="標楷體" panose="03000509000000000000" pitchFamily="65" charset="-120"/>
                <a:ea typeface="標楷體" panose="03000509000000000000" pitchFamily="65" charset="-120"/>
              </a:rPr>
              <a:t>4-3 </a:t>
            </a:r>
            <a:r>
              <a:rPr lang="zh-TW" altLang="en-US" sz="1000" dirty="0" smtClean="0">
                <a:latin typeface="標楷體" panose="03000509000000000000" pitchFamily="65" charset="-120"/>
                <a:ea typeface="標楷體" panose="03000509000000000000" pitchFamily="65" charset="-120"/>
              </a:rPr>
              <a:t>攝影機</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  </a:t>
            </a:r>
            <a:r>
              <a:rPr lang="en-US" altLang="zh-TW" sz="1000" dirty="0" smtClean="0">
                <a:latin typeface="標楷體" panose="03000509000000000000" pitchFamily="65" charset="-120"/>
                <a:ea typeface="標楷體" panose="03000509000000000000" pitchFamily="65" charset="-120"/>
              </a:rPr>
              <a:t> (</a:t>
            </a:r>
            <a:r>
              <a:rPr lang="zh-TW" altLang="en-US" sz="1000" dirty="0" smtClean="0">
                <a:latin typeface="標楷體" panose="03000509000000000000" pitchFamily="65" charset="-120"/>
                <a:ea typeface="標楷體" panose="03000509000000000000" pitchFamily="65" charset="-120"/>
              </a:rPr>
              <a:t>進</a:t>
            </a:r>
            <a:r>
              <a:rPr lang="en-US" altLang="zh-TW" sz="1000" dirty="0" smtClean="0">
                <a:latin typeface="標楷體" panose="03000509000000000000" pitchFamily="65" charset="-120"/>
                <a:ea typeface="標楷體" panose="03000509000000000000" pitchFamily="65" charset="-120"/>
              </a:rPr>
              <a:t>) CAM-1  (</a:t>
            </a:r>
            <a:r>
              <a:rPr lang="zh-TW" altLang="en-US" sz="1000" dirty="0" smtClean="0">
                <a:latin typeface="標楷體" panose="03000509000000000000" pitchFamily="65" charset="-120"/>
                <a:ea typeface="標楷體" panose="03000509000000000000" pitchFamily="65" charset="-120"/>
              </a:rPr>
              <a:t>出</a:t>
            </a:r>
            <a:r>
              <a:rPr lang="en-US" altLang="zh-TW" sz="1000" dirty="0" smtClean="0">
                <a:latin typeface="標楷體" panose="03000509000000000000" pitchFamily="65" charset="-120"/>
                <a:ea typeface="標楷體" panose="03000509000000000000" pitchFamily="65" charset="-120"/>
              </a:rPr>
              <a:t>) CAM-2 </a:t>
            </a:r>
            <a:r>
              <a:rPr lang="zh-TW" altLang="en-US" sz="1000" dirty="0" smtClean="0">
                <a:latin typeface="標楷體" panose="03000509000000000000" pitchFamily="65" charset="-120"/>
                <a:ea typeface="標楷體" panose="03000509000000000000" pitchFamily="65" charset="-120"/>
              </a:rPr>
              <a:t>及 </a:t>
            </a:r>
            <a:r>
              <a:rPr lang="en-US" altLang="zh-TW" sz="1000" dirty="0" smtClean="0">
                <a:latin typeface="標楷體" panose="03000509000000000000" pitchFamily="65" charset="-120"/>
                <a:ea typeface="標楷體" panose="03000509000000000000" pitchFamily="65" charset="-120"/>
              </a:rPr>
              <a:t>CAM-3 </a:t>
            </a:r>
          </a:p>
          <a:p>
            <a:pPr marL="628650" lvl="1" indent="-171450">
              <a:buFont typeface="Arial" panose="020B0604020202020204" pitchFamily="34" charset="0"/>
              <a:buChar char="•"/>
            </a:pPr>
            <a:r>
              <a:rPr lang="en-US" altLang="zh-TW" sz="1000" dirty="0" smtClean="0">
                <a:latin typeface="標楷體" panose="03000509000000000000" pitchFamily="65" charset="-120"/>
                <a:ea typeface="標楷體" panose="03000509000000000000" pitchFamily="65" charset="-120"/>
              </a:rPr>
              <a:t>4-4 </a:t>
            </a:r>
            <a:r>
              <a:rPr lang="zh-TW" altLang="en-US" sz="1000" dirty="0" smtClean="0">
                <a:latin typeface="標楷體" panose="03000509000000000000" pitchFamily="65" charset="-120"/>
                <a:ea typeface="標楷體" panose="03000509000000000000" pitchFamily="65" charset="-120"/>
              </a:rPr>
              <a:t>車牌號碼</a:t>
            </a:r>
            <a:endParaRPr lang="en-US" altLang="zh-TW" sz="1000" dirty="0" smtClean="0">
              <a:latin typeface="標楷體" panose="03000509000000000000" pitchFamily="65" charset="-120"/>
              <a:ea typeface="標楷體" panose="03000509000000000000" pitchFamily="65" charset="-120"/>
            </a:endParaRPr>
          </a:p>
          <a:p>
            <a:pPr marL="628650" lvl="1" indent="-171450">
              <a:buFont typeface="Arial" panose="020B0604020202020204" pitchFamily="34" charset="0"/>
              <a:buChar char="•"/>
            </a:pPr>
            <a:r>
              <a:rPr lang="en-US" altLang="zh-TW" sz="1000" dirty="0" smtClean="0">
                <a:latin typeface="標楷體" panose="03000509000000000000" pitchFamily="65" charset="-120"/>
                <a:ea typeface="標楷體" panose="03000509000000000000" pitchFamily="65" charset="-120"/>
              </a:rPr>
              <a:t>4-5</a:t>
            </a:r>
            <a:r>
              <a:rPr lang="zh-TW" altLang="en-US" sz="1000" dirty="0" smtClean="0">
                <a:latin typeface="標楷體" panose="03000509000000000000" pitchFamily="65" charset="-120"/>
                <a:ea typeface="標楷體" panose="03000509000000000000" pitchFamily="65" charset="-120"/>
              </a:rPr>
              <a:t> 車輛進</a:t>
            </a:r>
            <a:r>
              <a:rPr lang="en-US" altLang="zh-TW" sz="1000" dirty="0" smtClean="0">
                <a:latin typeface="標楷體" panose="03000509000000000000" pitchFamily="65" charset="-120"/>
                <a:ea typeface="標楷體" panose="03000509000000000000" pitchFamily="65" charset="-120"/>
              </a:rPr>
              <a:t>/</a:t>
            </a:r>
            <a:r>
              <a:rPr lang="zh-TW" altLang="en-US" sz="1000" dirty="0" smtClean="0">
                <a:latin typeface="標楷體" panose="03000509000000000000" pitchFamily="65" charset="-120"/>
                <a:ea typeface="標楷體" panose="03000509000000000000" pitchFamily="65" charset="-120"/>
              </a:rPr>
              <a:t>出停車場方向 </a:t>
            </a:r>
            <a:endParaRPr lang="zh-TW" altLang="en-US" sz="1000" dirty="0">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9" y="404664"/>
            <a:ext cx="9036496" cy="4536504"/>
          </a:xfrm>
          <a:prstGeom prst="rect">
            <a:avLst/>
          </a:prstGeom>
        </p:spPr>
      </p:pic>
      <p:sp>
        <p:nvSpPr>
          <p:cNvPr id="22" name="矩形 21"/>
          <p:cNvSpPr/>
          <p:nvPr/>
        </p:nvSpPr>
        <p:spPr>
          <a:xfrm>
            <a:off x="191091" y="1257141"/>
            <a:ext cx="3444805" cy="3600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3" name="矩形 22"/>
          <p:cNvSpPr/>
          <p:nvPr/>
        </p:nvSpPr>
        <p:spPr>
          <a:xfrm>
            <a:off x="3707904" y="1257140"/>
            <a:ext cx="2385468" cy="360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4" name="矩形 23"/>
          <p:cNvSpPr/>
          <p:nvPr/>
        </p:nvSpPr>
        <p:spPr>
          <a:xfrm>
            <a:off x="6156176" y="1257141"/>
            <a:ext cx="1915769" cy="360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5" name="矩形 24"/>
          <p:cNvSpPr/>
          <p:nvPr/>
        </p:nvSpPr>
        <p:spPr>
          <a:xfrm>
            <a:off x="138539" y="2000748"/>
            <a:ext cx="8839923" cy="29404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6" name="橢圓 25"/>
          <p:cNvSpPr/>
          <p:nvPr/>
        </p:nvSpPr>
        <p:spPr>
          <a:xfrm>
            <a:off x="164092" y="1251604"/>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
        <p:nvSpPr>
          <p:cNvPr id="27" name="橢圓 26"/>
          <p:cNvSpPr/>
          <p:nvPr/>
        </p:nvSpPr>
        <p:spPr>
          <a:xfrm>
            <a:off x="3707904" y="1241376"/>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28" name="橢圓 27"/>
          <p:cNvSpPr/>
          <p:nvPr/>
        </p:nvSpPr>
        <p:spPr>
          <a:xfrm>
            <a:off x="6146277" y="1251604"/>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3</a:t>
            </a:r>
            <a:endParaRPr lang="zh-TW" altLang="en-US" dirty="0">
              <a:latin typeface="標楷體" panose="03000509000000000000" pitchFamily="65" charset="-120"/>
              <a:ea typeface="標楷體" panose="03000509000000000000" pitchFamily="65" charset="-120"/>
            </a:endParaRPr>
          </a:p>
        </p:txBody>
      </p:sp>
      <p:sp>
        <p:nvSpPr>
          <p:cNvPr id="29" name="橢圓 28"/>
          <p:cNvSpPr/>
          <p:nvPr/>
        </p:nvSpPr>
        <p:spPr>
          <a:xfrm>
            <a:off x="119394" y="1892736"/>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標楷體" panose="03000509000000000000" pitchFamily="65" charset="-120"/>
                <a:ea typeface="標楷體" panose="03000509000000000000" pitchFamily="65" charset="-120"/>
              </a:rPr>
              <a:t>4</a:t>
            </a:r>
            <a:endParaRPr lang="zh-TW" altLang="en-US" dirty="0">
              <a:latin typeface="標楷體" panose="03000509000000000000" pitchFamily="65" charset="-120"/>
              <a:ea typeface="標楷體" panose="03000509000000000000" pitchFamily="65" charset="-120"/>
            </a:endParaRPr>
          </a:p>
        </p:txBody>
      </p:sp>
      <p:sp>
        <p:nvSpPr>
          <p:cNvPr id="3" name="文字方塊 2"/>
          <p:cNvSpPr txBox="1"/>
          <p:nvPr/>
        </p:nvSpPr>
        <p:spPr>
          <a:xfrm>
            <a:off x="338123" y="1787243"/>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4-1</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1" name="文字方塊 30"/>
          <p:cNvSpPr txBox="1"/>
          <p:nvPr/>
        </p:nvSpPr>
        <p:spPr>
          <a:xfrm>
            <a:off x="1259632" y="1787243"/>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4-2</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2" name="文字方塊 31"/>
          <p:cNvSpPr txBox="1"/>
          <p:nvPr/>
        </p:nvSpPr>
        <p:spPr>
          <a:xfrm>
            <a:off x="2411760" y="1776605"/>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4-3</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3" name="文字方塊 32"/>
          <p:cNvSpPr txBox="1"/>
          <p:nvPr/>
        </p:nvSpPr>
        <p:spPr>
          <a:xfrm>
            <a:off x="3491880" y="1787243"/>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4-4</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4" name="文字方塊 33"/>
          <p:cNvSpPr txBox="1"/>
          <p:nvPr/>
        </p:nvSpPr>
        <p:spPr>
          <a:xfrm>
            <a:off x="4644008" y="1787243"/>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4-5</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5" name="文字方塊 34"/>
          <p:cNvSpPr txBox="1"/>
          <p:nvPr/>
        </p:nvSpPr>
        <p:spPr>
          <a:xfrm>
            <a:off x="5436096" y="1788207"/>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4-6</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6" name="文字方塊 35"/>
          <p:cNvSpPr txBox="1"/>
          <p:nvPr/>
        </p:nvSpPr>
        <p:spPr>
          <a:xfrm>
            <a:off x="6444208" y="1788207"/>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4-7</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7" name="文字方塊 36"/>
          <p:cNvSpPr txBox="1"/>
          <p:nvPr/>
        </p:nvSpPr>
        <p:spPr>
          <a:xfrm>
            <a:off x="7603855" y="1788207"/>
            <a:ext cx="432048" cy="246221"/>
          </a:xfrm>
          <a:prstGeom prst="rect">
            <a:avLst/>
          </a:prstGeom>
          <a:noFill/>
        </p:spPr>
        <p:txBody>
          <a:bodyPr wrap="square" rtlCol="0">
            <a:spAutoFit/>
          </a:bodyPr>
          <a:lstStyle/>
          <a:p>
            <a:r>
              <a:rPr lang="en-US" altLang="zh-TW" sz="1000" dirty="0" smtClean="0">
                <a:solidFill>
                  <a:srgbClr val="FF0000"/>
                </a:solidFill>
                <a:latin typeface="標楷體" panose="03000509000000000000" pitchFamily="65" charset="-120"/>
                <a:ea typeface="標楷體" panose="03000509000000000000" pitchFamily="65" charset="-120"/>
              </a:rPr>
              <a:t>4-8</a:t>
            </a:r>
            <a:endParaRPr lang="zh-TW" altLang="en-US" sz="1000" dirty="0">
              <a:solidFill>
                <a:srgbClr val="FF0000"/>
              </a:solidFill>
              <a:latin typeface="標楷體" panose="03000509000000000000" pitchFamily="65" charset="-120"/>
              <a:ea typeface="標楷體" panose="03000509000000000000" pitchFamily="65" charset="-120"/>
            </a:endParaRPr>
          </a:p>
        </p:txBody>
      </p:sp>
      <p:sp>
        <p:nvSpPr>
          <p:cNvPr id="38" name="文字方塊 37"/>
          <p:cNvSpPr txBox="1"/>
          <p:nvPr/>
        </p:nvSpPr>
        <p:spPr>
          <a:xfrm>
            <a:off x="4716016" y="6021288"/>
            <a:ext cx="3918871" cy="707886"/>
          </a:xfrm>
          <a:prstGeom prst="rect">
            <a:avLst/>
          </a:prstGeom>
          <a:noFill/>
        </p:spPr>
        <p:txBody>
          <a:bodyPr wrap="square" rtlCol="0">
            <a:spAutoFit/>
          </a:bodyPr>
          <a:lstStyle/>
          <a:p>
            <a:pPr marL="171450" indent="-171450">
              <a:buFont typeface="Arial" panose="020B0604020202020204" pitchFamily="34" charset="0"/>
              <a:buChar char="•"/>
            </a:pPr>
            <a:r>
              <a:rPr lang="en-US" altLang="zh-TW" sz="1000" dirty="0">
                <a:latin typeface="標楷體" panose="03000509000000000000" pitchFamily="65" charset="-120"/>
                <a:ea typeface="標楷體" panose="03000509000000000000" pitchFamily="65" charset="-120"/>
              </a:rPr>
              <a:t>4-6 </a:t>
            </a:r>
            <a:r>
              <a:rPr lang="zh-TW" altLang="zh-TW" sz="1000" dirty="0">
                <a:latin typeface="標楷體" panose="03000509000000000000" pitchFamily="65" charset="-120"/>
                <a:ea typeface="標楷體" panose="03000509000000000000" pitchFamily="65" charset="-120"/>
              </a:rPr>
              <a:t>群組 </a:t>
            </a:r>
            <a:r>
              <a:rPr lang="en-US" altLang="zh-TW" sz="1000" dirty="0">
                <a:latin typeface="標楷體" panose="03000509000000000000" pitchFamily="65" charset="-120"/>
                <a:ea typeface="標楷體" panose="03000509000000000000" pitchFamily="65" charset="-120"/>
              </a:rPr>
              <a:t>: </a:t>
            </a:r>
            <a:r>
              <a:rPr lang="zh-TW" altLang="zh-TW" sz="1000" dirty="0">
                <a:latin typeface="標楷體" panose="03000509000000000000" pitchFamily="65" charset="-120"/>
                <a:ea typeface="標楷體" panose="03000509000000000000" pitchFamily="65" charset="-120"/>
              </a:rPr>
              <a:t>該車輛所隷屬群組別 </a:t>
            </a:r>
          </a:p>
          <a:p>
            <a:pPr marL="171450" indent="-171450">
              <a:buFont typeface="Arial" panose="020B0604020202020204" pitchFamily="34" charset="0"/>
              <a:buChar char="•"/>
            </a:pPr>
            <a:r>
              <a:rPr lang="en-US" altLang="zh-TW" sz="1000" dirty="0">
                <a:latin typeface="標楷體" panose="03000509000000000000" pitchFamily="65" charset="-120"/>
                <a:ea typeface="標楷體" panose="03000509000000000000" pitchFamily="65" charset="-120"/>
              </a:rPr>
              <a:t>4-7 </a:t>
            </a:r>
            <a:r>
              <a:rPr lang="zh-TW" altLang="zh-TW" sz="1000" dirty="0">
                <a:latin typeface="標楷體" panose="03000509000000000000" pitchFamily="65" charset="-120"/>
                <a:ea typeface="標楷體" panose="03000509000000000000" pitchFamily="65" charset="-120"/>
              </a:rPr>
              <a:t>例外狀況 </a:t>
            </a:r>
            <a:r>
              <a:rPr lang="en-US" altLang="zh-TW" sz="1000" dirty="0">
                <a:latin typeface="標楷體" panose="03000509000000000000" pitchFamily="65" charset="-120"/>
                <a:ea typeface="標楷體" panose="03000509000000000000" pitchFamily="65" charset="-120"/>
              </a:rPr>
              <a:t>: </a:t>
            </a:r>
            <a:r>
              <a:rPr lang="zh-TW" altLang="zh-TW" sz="1000" dirty="0">
                <a:latin typeface="標楷體" panose="03000509000000000000" pitchFamily="65" charset="-120"/>
                <a:ea typeface="標楷體" panose="03000509000000000000" pitchFamily="65" charset="-120"/>
              </a:rPr>
              <a:t>指該車不隷屬 </a:t>
            </a:r>
            <a:r>
              <a:rPr lang="en-US" altLang="zh-TW" sz="1000" dirty="0">
                <a:latin typeface="標楷體" panose="03000509000000000000" pitchFamily="65" charset="-120"/>
                <a:ea typeface="標楷體" panose="03000509000000000000" pitchFamily="65" charset="-120"/>
              </a:rPr>
              <a:t>ABC </a:t>
            </a:r>
            <a:r>
              <a:rPr lang="zh-TW" altLang="zh-TW" sz="1000" dirty="0">
                <a:latin typeface="標楷體" panose="03000509000000000000" pitchFamily="65" charset="-120"/>
                <a:ea typeface="標楷體" panose="03000509000000000000" pitchFamily="65" charset="-120"/>
              </a:rPr>
              <a:t>群組車輛</a:t>
            </a:r>
          </a:p>
          <a:p>
            <a:pPr marL="171450" indent="-171450">
              <a:buFont typeface="Arial" panose="020B0604020202020204" pitchFamily="34" charset="0"/>
              <a:buChar char="•"/>
            </a:pPr>
            <a:r>
              <a:rPr lang="en-US" altLang="zh-TW" sz="1000" dirty="0">
                <a:latin typeface="標楷體" panose="03000509000000000000" pitchFamily="65" charset="-120"/>
                <a:ea typeface="標楷體" panose="03000509000000000000" pitchFamily="65" charset="-120"/>
              </a:rPr>
              <a:t>4-8 </a:t>
            </a:r>
            <a:r>
              <a:rPr lang="zh-TW" altLang="zh-TW" sz="1000" dirty="0">
                <a:latin typeface="標楷體" panose="03000509000000000000" pitchFamily="65" charset="-120"/>
                <a:ea typeface="標楷體" panose="03000509000000000000" pitchFamily="65" charset="-120"/>
              </a:rPr>
              <a:t>車牌快照 </a:t>
            </a:r>
            <a:r>
              <a:rPr lang="en-US" altLang="zh-TW" sz="1000" dirty="0">
                <a:latin typeface="標楷體" panose="03000509000000000000" pitchFamily="65" charset="-120"/>
                <a:ea typeface="標楷體" panose="03000509000000000000" pitchFamily="65" charset="-120"/>
              </a:rPr>
              <a:t>:  </a:t>
            </a:r>
            <a:r>
              <a:rPr lang="zh-TW" altLang="zh-TW" sz="1000" dirty="0">
                <a:latin typeface="標楷體" panose="03000509000000000000" pitchFamily="65" charset="-120"/>
                <a:ea typeface="標楷體" panose="03000509000000000000" pitchFamily="65" charset="-120"/>
              </a:rPr>
              <a:t>車輛辨識照片 </a:t>
            </a:r>
            <a:r>
              <a:rPr lang="en-US" altLang="zh-TW" sz="1000" dirty="0">
                <a:latin typeface="標楷體" panose="03000509000000000000" pitchFamily="65" charset="-120"/>
                <a:ea typeface="標楷體" panose="03000509000000000000" pitchFamily="65" charset="-120"/>
              </a:rPr>
              <a:t>(</a:t>
            </a:r>
            <a:r>
              <a:rPr lang="zh-TW" altLang="zh-TW" sz="1000" dirty="0">
                <a:latin typeface="標楷體" panose="03000509000000000000" pitchFamily="65" charset="-120"/>
                <a:ea typeface="標楷體" panose="03000509000000000000" pitchFamily="65" charset="-120"/>
              </a:rPr>
              <a:t>點選自動開啟</a:t>
            </a:r>
            <a:r>
              <a:rPr lang="en-US" altLang="zh-TW" sz="1000" dirty="0">
                <a:latin typeface="標楷體" panose="03000509000000000000" pitchFamily="65" charset="-120"/>
                <a:ea typeface="標楷體" panose="03000509000000000000" pitchFamily="65" charset="-120"/>
              </a:rPr>
              <a:t>)</a:t>
            </a:r>
            <a:endParaRPr lang="zh-TW" altLang="zh-TW" sz="1000" dirty="0">
              <a:latin typeface="標楷體" panose="03000509000000000000" pitchFamily="65" charset="-120"/>
              <a:ea typeface="標楷體" panose="03000509000000000000" pitchFamily="65" charset="-120"/>
            </a:endParaRPr>
          </a:p>
          <a:p>
            <a:pPr marL="342900" indent="-342900">
              <a:buAutoNum type="arabicPeriod"/>
            </a:pPr>
            <a:endParaRPr lang="zh-TW" altLang="en-US" sz="1000" dirty="0">
              <a:latin typeface="標楷體" panose="03000509000000000000" pitchFamily="65" charset="-120"/>
              <a:ea typeface="標楷體" panose="03000509000000000000" pitchFamily="65" charset="-120"/>
            </a:endParaRPr>
          </a:p>
        </p:txBody>
      </p:sp>
      <p:pic>
        <p:nvPicPr>
          <p:cNvPr id="39" name="圖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351" y="3140968"/>
            <a:ext cx="2722042" cy="1726173"/>
          </a:xfrm>
          <a:prstGeom prst="rect">
            <a:avLst/>
          </a:prstGeom>
        </p:spPr>
      </p:pic>
      <p:sp>
        <p:nvSpPr>
          <p:cNvPr id="40" name="文字方塊 39"/>
          <p:cNvSpPr txBox="1"/>
          <p:nvPr/>
        </p:nvSpPr>
        <p:spPr>
          <a:xfrm>
            <a:off x="75609" y="717342"/>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21" name="矩形 20"/>
          <p:cNvSpPr/>
          <p:nvPr/>
        </p:nvSpPr>
        <p:spPr>
          <a:xfrm>
            <a:off x="724044" y="705789"/>
            <a:ext cx="679604"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2" name="文字方塊 41"/>
          <p:cNvSpPr txBox="1"/>
          <p:nvPr/>
        </p:nvSpPr>
        <p:spPr>
          <a:xfrm>
            <a:off x="29344" y="391275"/>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車牌辨識管理系統 </a:t>
            </a:r>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61626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143099" y="-133341"/>
            <a:ext cx="2664296"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車流管理</a:t>
            </a:r>
            <a:endParaRPr lang="zh-TW" altLang="en-US" sz="2400" b="1" dirty="0">
              <a:latin typeface="標楷體" panose="03000509000000000000" pitchFamily="65" charset="-120"/>
              <a:ea typeface="標楷體" panose="03000509000000000000" pitchFamily="65" charset="-120"/>
            </a:endParaRPr>
          </a:p>
        </p:txBody>
      </p:sp>
      <p:sp>
        <p:nvSpPr>
          <p:cNvPr id="9" name="文字方塊 8"/>
          <p:cNvSpPr txBox="1"/>
          <p:nvPr/>
        </p:nvSpPr>
        <p:spPr>
          <a:xfrm>
            <a:off x="963022" y="5589240"/>
            <a:ext cx="7200800" cy="646331"/>
          </a:xfrm>
          <a:prstGeom prst="rect">
            <a:avLst/>
          </a:prstGeom>
          <a:noFill/>
        </p:spPr>
        <p:txBody>
          <a:bodyPr wrap="square" rtlCol="0">
            <a:spAutoFit/>
          </a:bodyPr>
          <a:lstStyle/>
          <a:p>
            <a:pPr marL="342900" indent="-342900">
              <a:buAutoNum type="arabicPeriod"/>
            </a:pPr>
            <a:r>
              <a:rPr lang="zh-TW" altLang="en-US" sz="1200" dirty="0" smtClean="0">
                <a:latin typeface="標楷體" panose="03000509000000000000" pitchFamily="65" charset="-120"/>
                <a:ea typeface="標楷體" panose="03000509000000000000" pitchFamily="65" charset="-120"/>
              </a:rPr>
              <a:t>車流總數 </a:t>
            </a:r>
            <a:r>
              <a:rPr lang="en-US" altLang="zh-TW" sz="1200" dirty="0" smtClean="0">
                <a:latin typeface="標楷體" panose="03000509000000000000" pitchFamily="65" charset="-120"/>
                <a:ea typeface="標楷體" panose="03000509000000000000" pitchFamily="65" charset="-120"/>
              </a:rPr>
              <a:t>:  A B C </a:t>
            </a:r>
            <a:r>
              <a:rPr lang="zh-TW" altLang="en-US" sz="1200" dirty="0" smtClean="0">
                <a:latin typeface="標楷體" panose="03000509000000000000" pitchFamily="65" charset="-120"/>
                <a:ea typeface="標楷體" panose="03000509000000000000" pitchFamily="65" charset="-120"/>
              </a:rPr>
              <a:t>群組車位數總和</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可手動調整</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a:t>
            </a:r>
            <a:endParaRPr lang="en-US" altLang="zh-TW" sz="12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群組停車狀態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可顯示 </a:t>
            </a:r>
            <a:r>
              <a:rPr lang="en-US" altLang="zh-TW" sz="1200" dirty="0" smtClean="0">
                <a:latin typeface="標楷體" panose="03000509000000000000" pitchFamily="65" charset="-120"/>
                <a:ea typeface="標楷體" panose="03000509000000000000" pitchFamily="65" charset="-120"/>
              </a:rPr>
              <a:t>(1) </a:t>
            </a:r>
            <a:r>
              <a:rPr lang="zh-TW" altLang="en-US" sz="1200" dirty="0" smtClean="0">
                <a:latin typeface="標楷體" panose="03000509000000000000" pitchFamily="65" charset="-120"/>
                <a:ea typeface="標楷體" panose="03000509000000000000" pitchFamily="65" charset="-120"/>
              </a:rPr>
              <a:t>該群組總車位數 </a:t>
            </a:r>
            <a:r>
              <a:rPr lang="en-US" altLang="zh-TW" sz="1200" dirty="0" smtClean="0">
                <a:latin typeface="標楷體" panose="03000509000000000000" pitchFamily="65" charset="-120"/>
                <a:ea typeface="標楷體" panose="03000509000000000000" pitchFamily="65" charset="-120"/>
              </a:rPr>
              <a:t>(2) </a:t>
            </a:r>
            <a:r>
              <a:rPr lang="zh-TW" altLang="en-US" sz="1200" dirty="0" smtClean="0">
                <a:latin typeface="標楷體" panose="03000509000000000000" pitchFamily="65" charset="-120"/>
                <a:ea typeface="標楷體" panose="03000509000000000000" pitchFamily="65" charset="-120"/>
              </a:rPr>
              <a:t>已停數 </a:t>
            </a:r>
            <a:r>
              <a:rPr lang="en-US" altLang="zh-TW" sz="1200" dirty="0" smtClean="0">
                <a:latin typeface="標楷體" panose="03000509000000000000" pitchFamily="65" charset="-120"/>
                <a:ea typeface="標楷體" panose="03000509000000000000" pitchFamily="65" charset="-120"/>
              </a:rPr>
              <a:t>(3)</a:t>
            </a:r>
            <a:r>
              <a:rPr lang="zh-TW" altLang="en-US" sz="1200" dirty="0" smtClean="0">
                <a:latin typeface="標楷體" panose="03000509000000000000" pitchFamily="65" charset="-120"/>
                <a:ea typeface="標楷體" panose="03000509000000000000" pitchFamily="65" charset="-120"/>
              </a:rPr>
              <a:t>未停數量</a:t>
            </a:r>
            <a:r>
              <a:rPr lang="zh-TW" altLang="en-US" sz="1200" dirty="0">
                <a:latin typeface="標楷體" panose="03000509000000000000" pitchFamily="65" charset="-120"/>
                <a:ea typeface="標楷體" panose="03000509000000000000" pitchFamily="65" charset="-120"/>
              </a:rPr>
              <a:t>。</a:t>
            </a:r>
            <a:endParaRPr lang="en-US" altLang="zh-TW" sz="12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新增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修改車流數量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可由此新增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刪除 廠區內車流總數</a:t>
            </a:r>
            <a:endParaRPr lang="en-US" altLang="zh-TW" sz="1200" dirty="0" smtClean="0">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390"/>
            <a:ext cx="9108504" cy="2485863"/>
          </a:xfrm>
          <a:prstGeom prst="rect">
            <a:avLst/>
          </a:prstGeom>
          <a:ln w="3175">
            <a:solidFill>
              <a:schemeClr val="tx1"/>
            </a:solidFill>
          </a:ln>
        </p:spPr>
      </p:pic>
      <p:sp>
        <p:nvSpPr>
          <p:cNvPr id="39" name="矩形 38"/>
          <p:cNvSpPr/>
          <p:nvPr/>
        </p:nvSpPr>
        <p:spPr>
          <a:xfrm>
            <a:off x="78606" y="1162380"/>
            <a:ext cx="748978" cy="2071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0" name="矩形 39"/>
          <p:cNvSpPr/>
          <p:nvPr/>
        </p:nvSpPr>
        <p:spPr>
          <a:xfrm>
            <a:off x="78605" y="1369494"/>
            <a:ext cx="2945221" cy="11521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1" name="矩形 40"/>
          <p:cNvSpPr/>
          <p:nvPr/>
        </p:nvSpPr>
        <p:spPr>
          <a:xfrm>
            <a:off x="1142752" y="2523748"/>
            <a:ext cx="864096" cy="21433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3" name="橢圓 42"/>
          <p:cNvSpPr/>
          <p:nvPr/>
        </p:nvSpPr>
        <p:spPr>
          <a:xfrm>
            <a:off x="108012" y="1379802"/>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44" name="橢圓 43"/>
          <p:cNvSpPr/>
          <p:nvPr/>
        </p:nvSpPr>
        <p:spPr>
          <a:xfrm>
            <a:off x="855010" y="2523748"/>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3</a:t>
            </a:r>
            <a:endParaRPr lang="zh-TW" altLang="en-US" dirty="0">
              <a:latin typeface="標楷體" panose="03000509000000000000" pitchFamily="65" charset="-120"/>
              <a:ea typeface="標楷體" panose="03000509000000000000" pitchFamily="65" charset="-120"/>
            </a:endParaRPr>
          </a:p>
        </p:txBody>
      </p:sp>
      <p:sp>
        <p:nvSpPr>
          <p:cNvPr id="6" name="向下箭號 5"/>
          <p:cNvSpPr/>
          <p:nvPr/>
        </p:nvSpPr>
        <p:spPr>
          <a:xfrm>
            <a:off x="1547023" y="2739772"/>
            <a:ext cx="144016" cy="39550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4" y="3169694"/>
            <a:ext cx="8665645" cy="813253"/>
          </a:xfrm>
          <a:prstGeom prst="rect">
            <a:avLst/>
          </a:prstGeom>
          <a:ln>
            <a:solidFill>
              <a:schemeClr val="tx1"/>
            </a:solidFill>
          </a:ln>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39" y="4152213"/>
            <a:ext cx="8617465" cy="1148995"/>
          </a:xfrm>
          <a:prstGeom prst="rect">
            <a:avLst/>
          </a:prstGeom>
          <a:ln>
            <a:solidFill>
              <a:schemeClr val="tx1"/>
            </a:solidFill>
          </a:ln>
        </p:spPr>
      </p:pic>
      <p:sp>
        <p:nvSpPr>
          <p:cNvPr id="45" name="橢圓 44"/>
          <p:cNvSpPr/>
          <p:nvPr/>
        </p:nvSpPr>
        <p:spPr>
          <a:xfrm>
            <a:off x="107504" y="3185118"/>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4</a:t>
            </a:r>
            <a:endParaRPr lang="zh-TW" altLang="en-US" dirty="0">
              <a:latin typeface="標楷體" panose="03000509000000000000" pitchFamily="65" charset="-120"/>
              <a:ea typeface="標楷體" panose="03000509000000000000" pitchFamily="65" charset="-120"/>
            </a:endParaRPr>
          </a:p>
        </p:txBody>
      </p:sp>
      <p:sp>
        <p:nvSpPr>
          <p:cNvPr id="46" name="橢圓 45"/>
          <p:cNvSpPr/>
          <p:nvPr/>
        </p:nvSpPr>
        <p:spPr>
          <a:xfrm>
            <a:off x="35087" y="4044201"/>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5</a:t>
            </a:r>
            <a:endParaRPr lang="zh-TW" altLang="en-US" dirty="0">
              <a:latin typeface="標楷體" panose="03000509000000000000" pitchFamily="65" charset="-120"/>
              <a:ea typeface="標楷體" panose="03000509000000000000" pitchFamily="65" charset="-120"/>
            </a:endParaRPr>
          </a:p>
        </p:txBody>
      </p:sp>
      <p:sp>
        <p:nvSpPr>
          <p:cNvPr id="18" name="文字方塊 17"/>
          <p:cNvSpPr txBox="1"/>
          <p:nvPr/>
        </p:nvSpPr>
        <p:spPr>
          <a:xfrm>
            <a:off x="11160" y="443697"/>
            <a:ext cx="176242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停車管理系統 </a:t>
            </a:r>
            <a:endParaRPr lang="zh-TW" altLang="en-US" sz="1100"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53849" y="759331"/>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30" name="矩形 29"/>
          <p:cNvSpPr/>
          <p:nvPr/>
        </p:nvSpPr>
        <p:spPr>
          <a:xfrm>
            <a:off x="1331640" y="732909"/>
            <a:ext cx="675208"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2" name="橢圓 41"/>
          <p:cNvSpPr/>
          <p:nvPr/>
        </p:nvSpPr>
        <p:spPr>
          <a:xfrm>
            <a:off x="0" y="978586"/>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7334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5" y="741595"/>
            <a:ext cx="8856983" cy="2736726"/>
          </a:xfrm>
          <a:prstGeom prst="rect">
            <a:avLst/>
          </a:prstGeom>
          <a:ln>
            <a:solidFill>
              <a:schemeClr val="tx1"/>
            </a:solidFill>
          </a:ln>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715" y="3203860"/>
            <a:ext cx="6743028" cy="2385380"/>
          </a:xfrm>
          <a:prstGeom prst="rect">
            <a:avLst/>
          </a:prstGeom>
        </p:spPr>
      </p:pic>
      <p:sp>
        <p:nvSpPr>
          <p:cNvPr id="5" name="標題 1"/>
          <p:cNvSpPr txBox="1">
            <a:spLocks/>
          </p:cNvSpPr>
          <p:nvPr/>
        </p:nvSpPr>
        <p:spPr>
          <a:xfrm>
            <a:off x="286882" y="-104191"/>
            <a:ext cx="3421021"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活動車輛匯入</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新增活動</a:t>
            </a:r>
            <a:endParaRPr lang="zh-TW" altLang="en-US" sz="2400" b="1" dirty="0">
              <a:latin typeface="標楷體" panose="03000509000000000000" pitchFamily="65" charset="-120"/>
              <a:ea typeface="標楷體" panose="03000509000000000000" pitchFamily="65" charset="-120"/>
            </a:endParaRPr>
          </a:p>
        </p:txBody>
      </p:sp>
      <p:sp>
        <p:nvSpPr>
          <p:cNvPr id="42" name="橢圓 41"/>
          <p:cNvSpPr/>
          <p:nvPr/>
        </p:nvSpPr>
        <p:spPr>
          <a:xfrm>
            <a:off x="4788024" y="1397529"/>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
        <p:nvSpPr>
          <p:cNvPr id="43" name="橢圓 42"/>
          <p:cNvSpPr/>
          <p:nvPr/>
        </p:nvSpPr>
        <p:spPr>
          <a:xfrm>
            <a:off x="1024731" y="3682693"/>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44" name="橢圓 43"/>
          <p:cNvSpPr/>
          <p:nvPr/>
        </p:nvSpPr>
        <p:spPr>
          <a:xfrm>
            <a:off x="1005681" y="4180526"/>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3</a:t>
            </a:r>
            <a:endParaRPr lang="zh-TW" altLang="en-US" dirty="0">
              <a:latin typeface="標楷體" panose="03000509000000000000" pitchFamily="65" charset="-120"/>
              <a:ea typeface="標楷體" panose="03000509000000000000" pitchFamily="65" charset="-120"/>
            </a:endParaRPr>
          </a:p>
        </p:txBody>
      </p:sp>
      <p:sp>
        <p:nvSpPr>
          <p:cNvPr id="45" name="橢圓 44"/>
          <p:cNvSpPr/>
          <p:nvPr/>
        </p:nvSpPr>
        <p:spPr>
          <a:xfrm>
            <a:off x="979611" y="471380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4</a:t>
            </a:r>
            <a:endParaRPr lang="zh-TW" altLang="en-US" dirty="0">
              <a:latin typeface="標楷體" panose="03000509000000000000" pitchFamily="65" charset="-120"/>
              <a:ea typeface="標楷體" panose="03000509000000000000" pitchFamily="65" charset="-120"/>
            </a:endParaRPr>
          </a:p>
        </p:txBody>
      </p:sp>
      <p:sp>
        <p:nvSpPr>
          <p:cNvPr id="46" name="橢圓 45"/>
          <p:cNvSpPr/>
          <p:nvPr/>
        </p:nvSpPr>
        <p:spPr>
          <a:xfrm>
            <a:off x="6804248" y="5146162"/>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5</a:t>
            </a:r>
            <a:endParaRPr lang="zh-TW" altLang="en-US" dirty="0">
              <a:latin typeface="標楷體" panose="03000509000000000000" pitchFamily="65" charset="-120"/>
              <a:ea typeface="標楷體" panose="03000509000000000000" pitchFamily="65" charset="-120"/>
            </a:endParaRPr>
          </a:p>
        </p:txBody>
      </p:sp>
      <p:sp>
        <p:nvSpPr>
          <p:cNvPr id="24" name="文字方塊 23"/>
          <p:cNvSpPr txBox="1"/>
          <p:nvPr/>
        </p:nvSpPr>
        <p:spPr>
          <a:xfrm>
            <a:off x="963022" y="5589240"/>
            <a:ext cx="7200800" cy="1015663"/>
          </a:xfrm>
          <a:prstGeom prst="rect">
            <a:avLst/>
          </a:prstGeom>
          <a:noFill/>
        </p:spPr>
        <p:txBody>
          <a:bodyPr wrap="square" rtlCol="0">
            <a:spAutoFit/>
          </a:bodyPr>
          <a:lstStyle/>
          <a:p>
            <a:pPr marL="342900" indent="-342900">
              <a:buAutoNum type="arabicPeriod"/>
            </a:pPr>
            <a:r>
              <a:rPr lang="zh-TW" altLang="en-US" sz="1200" dirty="0" smtClean="0">
                <a:latin typeface="標楷體" panose="03000509000000000000" pitchFamily="65" charset="-120"/>
                <a:ea typeface="標楷體" panose="03000509000000000000" pitchFamily="65" charset="-120"/>
              </a:rPr>
              <a:t>新增活動。</a:t>
            </a:r>
            <a:endParaRPr lang="en-US" altLang="zh-TW" sz="12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活動名稱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新增活動名稱 </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範例 蔡依林演唱會</a:t>
            </a:r>
            <a:r>
              <a:rPr lang="en-US" altLang="zh-TW" sz="1200" dirty="0" smtClean="0">
                <a:latin typeface="標楷體" panose="03000509000000000000" pitchFamily="65" charset="-120"/>
                <a:ea typeface="標楷體" panose="03000509000000000000" pitchFamily="65" charset="-120"/>
              </a:rPr>
              <a:t>)</a:t>
            </a: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活動日期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設定此活動 之 活動車輛 進出日期</a:t>
            </a:r>
            <a:endParaRPr lang="en-US" altLang="zh-TW" sz="12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活動車輛檔案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選擇要匯入的活動車號 </a:t>
            </a:r>
            <a:r>
              <a:rPr lang="en-US" altLang="zh-TW" sz="1200" dirty="0" smtClean="0">
                <a:latin typeface="標楷體" panose="03000509000000000000" pitchFamily="65" charset="-120"/>
                <a:ea typeface="標楷體" panose="03000509000000000000" pitchFamily="65" charset="-120"/>
              </a:rPr>
              <a:t>EXCEL</a:t>
            </a:r>
            <a:r>
              <a:rPr lang="zh-TW" altLang="en-US" sz="1200" dirty="0" smtClean="0">
                <a:latin typeface="標楷體" panose="03000509000000000000" pitchFamily="65" charset="-120"/>
                <a:ea typeface="標楷體" panose="03000509000000000000" pitchFamily="65" charset="-120"/>
              </a:rPr>
              <a:t>檔案</a:t>
            </a:r>
            <a:endParaRPr lang="en-US" altLang="zh-TW" sz="1200" dirty="0" smtClean="0">
              <a:latin typeface="標楷體" panose="03000509000000000000" pitchFamily="65" charset="-120"/>
              <a:ea typeface="標楷體" panose="03000509000000000000" pitchFamily="65" charset="-120"/>
            </a:endParaRPr>
          </a:p>
          <a:p>
            <a:pPr marL="342900" indent="-342900">
              <a:buAutoNum type="arabicPeriod"/>
            </a:pPr>
            <a:r>
              <a:rPr lang="zh-TW" altLang="en-US" sz="1200" dirty="0" smtClean="0">
                <a:latin typeface="標楷體" panose="03000509000000000000" pitchFamily="65" charset="-120"/>
                <a:ea typeface="標楷體" panose="03000509000000000000" pitchFamily="65" charset="-120"/>
              </a:rPr>
              <a:t>匯入</a:t>
            </a:r>
            <a:endParaRPr lang="zh-TW" altLang="en-US" sz="1200" dirty="0">
              <a:latin typeface="標楷體" panose="03000509000000000000" pitchFamily="65" charset="-120"/>
              <a:ea typeface="標楷體" panose="03000509000000000000" pitchFamily="65" charset="-120"/>
            </a:endParaRPr>
          </a:p>
        </p:txBody>
      </p:sp>
      <p:sp>
        <p:nvSpPr>
          <p:cNvPr id="8" name="向下箭號 7"/>
          <p:cNvSpPr/>
          <p:nvPr/>
        </p:nvSpPr>
        <p:spPr>
          <a:xfrm>
            <a:off x="4535995" y="1673006"/>
            <a:ext cx="180021" cy="153997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5" name="文字方塊 14"/>
          <p:cNvSpPr txBox="1"/>
          <p:nvPr/>
        </p:nvSpPr>
        <p:spPr>
          <a:xfrm>
            <a:off x="145281" y="741595"/>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車牌辨識管理系統 </a:t>
            </a:r>
            <a:endParaRPr lang="zh-TW" altLang="en-US" sz="1100" dirty="0">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93055" y="1037515"/>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19" name="矩形 18"/>
          <p:cNvSpPr/>
          <p:nvPr/>
        </p:nvSpPr>
        <p:spPr>
          <a:xfrm>
            <a:off x="2014779" y="999767"/>
            <a:ext cx="685013" cy="299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7" name="文字方塊 16"/>
          <p:cNvSpPr txBox="1"/>
          <p:nvPr/>
        </p:nvSpPr>
        <p:spPr>
          <a:xfrm>
            <a:off x="3911165" y="3347516"/>
            <a:ext cx="1152128"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新增登記車牌</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2897584" y="3724472"/>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原物料運送</a:t>
            </a:r>
            <a:endParaRPr lang="zh-TW" altLang="en-US" sz="110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1290733" y="3713592"/>
            <a:ext cx="987208"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進廠目的</a:t>
            </a:r>
            <a:endParaRPr lang="zh-TW" altLang="en-US" sz="1100" dirty="0">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1290733" y="4147927"/>
            <a:ext cx="1128748"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申請進廠時間</a:t>
            </a:r>
            <a:endParaRPr lang="zh-TW" altLang="en-US" sz="11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1320179" y="4656855"/>
            <a:ext cx="1437171" cy="325325"/>
          </a:xfrm>
          <a:prstGeom prst="rect">
            <a:avLst/>
          </a:prstGeom>
          <a:solidFill>
            <a:schemeClr val="bg1"/>
          </a:solidFill>
        </p:spPr>
        <p:txBody>
          <a:bodyPr wrap="square" rtlCol="0">
            <a:spAutoFit/>
          </a:bodyPr>
          <a:lstStyle/>
          <a:p>
            <a:endParaRPr lang="zh-TW" altLang="en-US" sz="11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2818717" y="4645498"/>
            <a:ext cx="1717278" cy="325325"/>
          </a:xfrm>
          <a:prstGeom prst="rect">
            <a:avLst/>
          </a:prstGeom>
          <a:solidFill>
            <a:schemeClr val="bg1"/>
          </a:solidFill>
        </p:spPr>
        <p:txBody>
          <a:bodyPr wrap="square" rtlCol="0">
            <a:spAutoFit/>
          </a:bodyPr>
          <a:lstStyle/>
          <a:p>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273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6186"/>
            <a:ext cx="9144000" cy="4545628"/>
          </a:xfrm>
          <a:prstGeom prst="rect">
            <a:avLst/>
          </a:prstGeom>
        </p:spPr>
      </p:pic>
      <p:sp>
        <p:nvSpPr>
          <p:cNvPr id="5" name="標題 1"/>
          <p:cNvSpPr txBox="1">
            <a:spLocks/>
          </p:cNvSpPr>
          <p:nvPr/>
        </p:nvSpPr>
        <p:spPr>
          <a:xfrm>
            <a:off x="286882" y="-104191"/>
            <a:ext cx="5797286" cy="576064"/>
          </a:xfrm>
          <a:prstGeom prst="rect">
            <a:avLst/>
          </a:prstGeom>
        </p:spPr>
        <p:txBody>
          <a:bodyPr anchor="b">
            <a:normAutofit fontScale="85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活動車輛匯入</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活動車輛編輯 </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臨時新增車號</a:t>
            </a:r>
            <a:r>
              <a:rPr lang="en-US" altLang="zh-TW" sz="2400" b="1" dirty="0" smtClean="0">
                <a:latin typeface="標楷體" panose="03000509000000000000" pitchFamily="65" charset="-120"/>
                <a:ea typeface="標楷體" panose="03000509000000000000" pitchFamily="65" charset="-120"/>
              </a:rPr>
              <a:t>-1)</a:t>
            </a:r>
            <a:endParaRPr lang="zh-TW" altLang="en-US" sz="2400" b="1" dirty="0">
              <a:latin typeface="標楷體" panose="03000509000000000000" pitchFamily="65" charset="-120"/>
              <a:ea typeface="標楷體" panose="03000509000000000000" pitchFamily="65" charset="-120"/>
            </a:endParaRPr>
          </a:p>
        </p:txBody>
      </p:sp>
      <p:sp>
        <p:nvSpPr>
          <p:cNvPr id="42" name="橢圓 41"/>
          <p:cNvSpPr/>
          <p:nvPr/>
        </p:nvSpPr>
        <p:spPr>
          <a:xfrm>
            <a:off x="4706119" y="5111095"/>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5017392" y="5135860"/>
            <a:ext cx="850751" cy="2972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6" name="文字方塊 15"/>
          <p:cNvSpPr txBox="1"/>
          <p:nvPr/>
        </p:nvSpPr>
        <p:spPr>
          <a:xfrm>
            <a:off x="1043608" y="6212690"/>
            <a:ext cx="7200800" cy="276999"/>
          </a:xfrm>
          <a:prstGeom prst="rect">
            <a:avLst/>
          </a:prstGeom>
          <a:noFill/>
        </p:spPr>
        <p:txBody>
          <a:bodyPr wrap="square" rtlCol="0">
            <a:spAutoFit/>
          </a:bodyPr>
          <a:lstStyle/>
          <a:p>
            <a:pPr marL="342900" indent="-342900">
              <a:buAutoNum type="arabicPeriod"/>
            </a:pPr>
            <a:r>
              <a:rPr lang="zh-TW" altLang="en-US" sz="1200" dirty="0" smtClean="0">
                <a:latin typeface="標楷體" panose="03000509000000000000" pitchFamily="65" charset="-120"/>
                <a:ea typeface="標楷體" panose="03000509000000000000" pitchFamily="65" charset="-120"/>
              </a:rPr>
              <a:t>點擊欲騎時增加車輛之活動</a:t>
            </a:r>
            <a:endParaRPr lang="en-US" altLang="zh-TW" sz="1200" dirty="0" smtClean="0">
              <a:latin typeface="標楷體" panose="03000509000000000000" pitchFamily="65" charset="-120"/>
              <a:ea typeface="標楷體" panose="03000509000000000000" pitchFamily="65" charset="-120"/>
            </a:endParaRPr>
          </a:p>
        </p:txBody>
      </p:sp>
      <p:sp>
        <p:nvSpPr>
          <p:cNvPr id="9" name="文字方塊 8"/>
          <p:cNvSpPr txBox="1"/>
          <p:nvPr/>
        </p:nvSpPr>
        <p:spPr>
          <a:xfrm>
            <a:off x="-14386" y="1191777"/>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0" y="898963"/>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車牌辨識管理系統 </a:t>
            </a:r>
            <a:endParaRPr lang="zh-TW" altLang="en-US" sz="1100" dirty="0">
              <a:latin typeface="微軟正黑體" panose="020B0604030504040204" pitchFamily="34" charset="-120"/>
              <a:ea typeface="微軟正黑體" panose="020B0604030504040204" pitchFamily="34" charset="-120"/>
            </a:endParaRPr>
          </a:p>
        </p:txBody>
      </p:sp>
      <p:sp>
        <p:nvSpPr>
          <p:cNvPr id="19" name="矩形 18"/>
          <p:cNvSpPr/>
          <p:nvPr/>
        </p:nvSpPr>
        <p:spPr>
          <a:xfrm>
            <a:off x="1907704" y="1156186"/>
            <a:ext cx="742206" cy="2972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1" name="文字方塊 10"/>
          <p:cNvSpPr txBox="1"/>
          <p:nvPr/>
        </p:nvSpPr>
        <p:spPr>
          <a:xfrm>
            <a:off x="3986981" y="1628800"/>
            <a:ext cx="719138" cy="200055"/>
          </a:xfrm>
          <a:prstGeom prst="rect">
            <a:avLst/>
          </a:prstGeom>
          <a:solidFill>
            <a:schemeClr val="tx1"/>
          </a:solidFill>
        </p:spPr>
        <p:txBody>
          <a:bodyPr wrap="square" rtlCol="0">
            <a:spAutoFit/>
          </a:bodyPr>
          <a:lstStyle/>
          <a:p>
            <a:r>
              <a:rPr lang="zh-TW" altLang="en-US" sz="700" dirty="0" smtClean="0">
                <a:solidFill>
                  <a:schemeClr val="bg1"/>
                </a:solidFill>
                <a:latin typeface="微軟正黑體" panose="020B0604030504040204" pitchFamily="34" charset="-120"/>
                <a:ea typeface="微軟正黑體" panose="020B0604030504040204" pitchFamily="34" charset="-120"/>
              </a:rPr>
              <a:t>新增登記車牌</a:t>
            </a:r>
            <a:endParaRPr lang="zh-TW" altLang="en-US" sz="7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0222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701407"/>
            <a:ext cx="7772400" cy="6045266"/>
          </a:xfrm>
        </p:spPr>
        <p:txBody>
          <a:bodyPr>
            <a:noAutofit/>
          </a:bodyPr>
          <a:lstStyle/>
          <a:p>
            <a:pPr algn="l"/>
            <a:r>
              <a:rPr lang="zh-TW" altLang="en-US" sz="2400" b="1" dirty="0" smtClean="0">
                <a:latin typeface="標楷體" panose="03000509000000000000" pitchFamily="65" charset="-120"/>
                <a:ea typeface="標楷體" panose="03000509000000000000" pitchFamily="65" charset="-120"/>
              </a:rPr>
              <a:t>一、使用需求</a:t>
            </a:r>
            <a:r>
              <a:rPr lang="en-US" altLang="zh-TW" sz="1800" b="1" dirty="0" smtClean="0">
                <a:latin typeface="標楷體" panose="03000509000000000000" pitchFamily="65" charset="-120"/>
                <a:ea typeface="標楷體" panose="03000509000000000000" pitchFamily="65" charset="-120"/>
              </a:rPr>
              <a:t/>
            </a:r>
            <a:br>
              <a:rPr lang="en-US" altLang="zh-TW" sz="1800" b="1"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r>
              <a:rPr lang="zh-TW" altLang="en-US" sz="2400" b="1" dirty="0" smtClean="0">
                <a:latin typeface="標楷體" panose="03000509000000000000" pitchFamily="65" charset="-120"/>
                <a:ea typeface="標楷體" panose="03000509000000000000" pitchFamily="65" charset="-120"/>
              </a:rPr>
              <a:t>二</a:t>
            </a:r>
            <a:r>
              <a:rPr lang="zh-TW" altLang="en-US" sz="2400" b="1" dirty="0" smtClean="0">
                <a:latin typeface="新細明體"/>
                <a:ea typeface="新細明體"/>
              </a:rPr>
              <a:t>、</a:t>
            </a:r>
            <a:r>
              <a:rPr lang="zh-TW" altLang="en-US" sz="2400" b="1" dirty="0" smtClean="0">
                <a:latin typeface="標楷體" panose="03000509000000000000" pitchFamily="65" charset="-120"/>
                <a:ea typeface="標楷體" panose="03000509000000000000" pitchFamily="65" charset="-120"/>
              </a:rPr>
              <a:t>系統規劃</a:t>
            </a: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sym typeface="Wingdings 3"/>
              </a:rPr>
              <a:t>系統架構</a:t>
            </a:r>
            <a:r>
              <a:rPr lang="en-US" altLang="zh-TW" sz="1800" dirty="0" smtClean="0">
                <a:latin typeface="標楷體" panose="03000509000000000000" pitchFamily="65" charset="-120"/>
                <a:ea typeface="標楷體" panose="03000509000000000000" pitchFamily="65" charset="-120"/>
                <a:sym typeface="Wingdings 3"/>
              </a:rPr>
              <a:t/>
            </a:r>
            <a:br>
              <a:rPr lang="en-US" altLang="zh-TW" sz="1800" dirty="0" smtClean="0">
                <a:latin typeface="標楷體" panose="03000509000000000000" pitchFamily="65" charset="-120"/>
                <a:ea typeface="標楷體" panose="03000509000000000000" pitchFamily="65" charset="-120"/>
                <a:sym typeface="Wingdings 3"/>
              </a:rPr>
            </a:br>
            <a:r>
              <a:rPr lang="en-US" altLang="zh-TW" sz="1800" dirty="0" smtClean="0">
                <a:latin typeface="標楷體" panose="03000509000000000000" pitchFamily="65" charset="-120"/>
                <a:ea typeface="標楷體" panose="03000509000000000000" pitchFamily="65" charset="-120"/>
                <a:sym typeface="Wingdings 3"/>
              </a:rPr>
              <a:t>     </a:t>
            </a:r>
            <a:r>
              <a:rPr lang="zh-TW" altLang="en-US" sz="1800" dirty="0" smtClean="0">
                <a:latin typeface="標楷體" panose="03000509000000000000" pitchFamily="65" charset="-120"/>
                <a:ea typeface="標楷體" panose="03000509000000000000" pitchFamily="65" charset="-120"/>
                <a:sym typeface="Wingdings 3"/>
              </a:rPr>
              <a:t>設備組成</a:t>
            </a:r>
            <a:r>
              <a:rPr lang="en-US" altLang="zh-TW" sz="1800" dirty="0" smtClean="0">
                <a:latin typeface="標楷體" panose="03000509000000000000" pitchFamily="65" charset="-120"/>
                <a:ea typeface="標楷體" panose="03000509000000000000" pitchFamily="65" charset="-120"/>
                <a:sym typeface="Wingdings 3"/>
              </a:rPr>
              <a:t>-1</a:t>
            </a:r>
            <a:br>
              <a:rPr lang="en-US" altLang="zh-TW" sz="1800" dirty="0" smtClean="0">
                <a:latin typeface="標楷體" panose="03000509000000000000" pitchFamily="65" charset="-120"/>
                <a:ea typeface="標楷體" panose="03000509000000000000" pitchFamily="65" charset="-120"/>
                <a:sym typeface="Wingdings 3"/>
              </a:rPr>
            </a:br>
            <a:r>
              <a:rPr lang="en-US" altLang="zh-TW" sz="1800" dirty="0" smtClean="0">
                <a:latin typeface="標楷體" panose="03000509000000000000" pitchFamily="65" charset="-120"/>
                <a:ea typeface="標楷體" panose="03000509000000000000" pitchFamily="65" charset="-120"/>
                <a:sym typeface="Wingdings 3"/>
              </a:rPr>
              <a:t>     </a:t>
            </a:r>
            <a:r>
              <a:rPr lang="zh-TW" altLang="en-US" sz="1800" dirty="0">
                <a:latin typeface="標楷體" panose="03000509000000000000" pitchFamily="65" charset="-120"/>
                <a:ea typeface="標楷體" panose="03000509000000000000" pitchFamily="65" charset="-120"/>
                <a:sym typeface="Wingdings 3"/>
              </a:rPr>
              <a:t>設備組成</a:t>
            </a:r>
            <a:r>
              <a:rPr lang="en-US" altLang="zh-TW" sz="1800" dirty="0" smtClean="0">
                <a:latin typeface="標楷體" panose="03000509000000000000" pitchFamily="65" charset="-120"/>
                <a:ea typeface="標楷體" panose="03000509000000000000" pitchFamily="65" charset="-120"/>
                <a:sym typeface="Wingdings 3"/>
              </a:rPr>
              <a:t>-2</a:t>
            </a:r>
            <a:r>
              <a:rPr lang="en-US" altLang="zh-TW" sz="1800" dirty="0">
                <a:latin typeface="標楷體" panose="03000509000000000000" pitchFamily="65" charset="-120"/>
                <a:ea typeface="標楷體" panose="03000509000000000000" pitchFamily="65" charset="-120"/>
                <a:sym typeface="Wingdings 3"/>
              </a:rPr>
              <a:t/>
            </a:r>
            <a:br>
              <a:rPr lang="en-US" altLang="zh-TW" sz="1800" dirty="0">
                <a:latin typeface="標楷體" panose="03000509000000000000" pitchFamily="65" charset="-120"/>
                <a:ea typeface="標楷體" panose="03000509000000000000" pitchFamily="65" charset="-120"/>
                <a:sym typeface="Wingdings 3"/>
              </a:rPr>
            </a:br>
            <a:r>
              <a:rPr lang="en-US" altLang="zh-TW" sz="1800" dirty="0" smtClean="0">
                <a:latin typeface="標楷體" panose="03000509000000000000" pitchFamily="65" charset="-120"/>
                <a:ea typeface="標楷體" panose="03000509000000000000" pitchFamily="65" charset="-120"/>
                <a:sym typeface="Wingdings 3"/>
              </a:rPr>
              <a:t>     </a:t>
            </a:r>
            <a:r>
              <a:rPr lang="zh-TW" altLang="en-US" sz="1800" dirty="0" smtClean="0">
                <a:latin typeface="標楷體" panose="03000509000000000000" pitchFamily="65" charset="-120"/>
                <a:ea typeface="標楷體" panose="03000509000000000000" pitchFamily="65" charset="-120"/>
                <a:sym typeface="Wingdings 3"/>
              </a:rPr>
              <a:t>車輛進出流程</a:t>
            </a:r>
            <a:r>
              <a:rPr lang="en-US" altLang="zh-TW" sz="1800" dirty="0" smtClean="0">
                <a:latin typeface="標楷體" panose="03000509000000000000" pitchFamily="65" charset="-120"/>
                <a:ea typeface="標楷體" panose="03000509000000000000" pitchFamily="65" charset="-120"/>
                <a:sym typeface="Wingdings 3"/>
              </a:rPr>
              <a:t/>
            </a:r>
            <a:br>
              <a:rPr lang="en-US" altLang="zh-TW" sz="1800" dirty="0" smtClean="0">
                <a:latin typeface="標楷體" panose="03000509000000000000" pitchFamily="65" charset="-120"/>
                <a:ea typeface="標楷體" panose="03000509000000000000" pitchFamily="65" charset="-120"/>
                <a:sym typeface="Wingdings 3"/>
              </a:rPr>
            </a:b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r>
              <a:rPr lang="zh-TW" altLang="en-US" sz="2400" b="1" dirty="0">
                <a:latin typeface="標楷體" panose="03000509000000000000" pitchFamily="65" charset="-120"/>
                <a:ea typeface="標楷體" panose="03000509000000000000" pitchFamily="65" charset="-120"/>
              </a:rPr>
              <a:t>三</a:t>
            </a:r>
            <a:r>
              <a:rPr lang="zh-TW" altLang="en-US" sz="2400" b="1" dirty="0" smtClean="0">
                <a:latin typeface="標楷體" panose="03000509000000000000" pitchFamily="65" charset="-120"/>
                <a:ea typeface="標楷體" panose="03000509000000000000" pitchFamily="65" charset="-120"/>
              </a:rPr>
              <a:t>、</a:t>
            </a:r>
            <a:r>
              <a:rPr lang="en-US" altLang="zh-TW" sz="2400" b="1" dirty="0" smtClean="0">
                <a:latin typeface="標楷體" panose="03000509000000000000" pitchFamily="65" charset="-120"/>
                <a:ea typeface="標楷體" panose="03000509000000000000" pitchFamily="65" charset="-120"/>
              </a:rPr>
              <a:t>(CMS)</a:t>
            </a:r>
            <a:r>
              <a:rPr lang="zh-TW" altLang="en-US" sz="2400" b="1" dirty="0" smtClean="0">
                <a:latin typeface="標楷體" panose="03000509000000000000" pitchFamily="65" charset="-120"/>
                <a:ea typeface="標楷體" panose="03000509000000000000" pitchFamily="65" charset="-120"/>
              </a:rPr>
              <a:t>中控軟體</a:t>
            </a: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sym typeface="Wingdings 3"/>
              </a:rPr>
              <a:t>軟體方塊圖</a:t>
            </a:r>
            <a:r>
              <a:rPr lang="en-US" altLang="zh-TW" sz="1800" dirty="0" smtClean="0">
                <a:latin typeface="標楷體" panose="03000509000000000000" pitchFamily="65" charset="-120"/>
                <a:ea typeface="標楷體" panose="03000509000000000000" pitchFamily="65" charset="-120"/>
                <a:sym typeface="Wingdings 3"/>
              </a:rPr>
              <a:t/>
            </a:r>
            <a:br>
              <a:rPr lang="en-US" altLang="zh-TW" sz="1800" dirty="0" smtClean="0">
                <a:latin typeface="標楷體" panose="03000509000000000000" pitchFamily="65" charset="-120"/>
                <a:ea typeface="標楷體" panose="03000509000000000000" pitchFamily="65" charset="-120"/>
                <a:sym typeface="Wingdings 3"/>
              </a:rPr>
            </a:br>
            <a:r>
              <a:rPr lang="en-US" altLang="zh-TW" sz="1800" dirty="0" smtClean="0">
                <a:latin typeface="標楷體" panose="03000509000000000000" pitchFamily="65" charset="-120"/>
                <a:ea typeface="標楷體" panose="03000509000000000000" pitchFamily="65" charset="-120"/>
                <a:sym typeface="Wingdings 3"/>
              </a:rPr>
              <a:t>     </a:t>
            </a:r>
            <a:r>
              <a:rPr lang="zh-TW" altLang="en-US" sz="1800" dirty="0" smtClean="0">
                <a:latin typeface="標楷體" panose="03000509000000000000" pitchFamily="65" charset="-120"/>
                <a:ea typeface="標楷體" panose="03000509000000000000" pitchFamily="65" charset="-120"/>
                <a:sym typeface="Wingdings 3"/>
              </a:rPr>
              <a:t>軟體功能操作說明</a:t>
            </a:r>
            <a:r>
              <a:rPr lang="en-US" altLang="zh-TW" sz="1800" dirty="0" smtClean="0">
                <a:latin typeface="標楷體" panose="03000509000000000000" pitchFamily="65" charset="-120"/>
                <a:ea typeface="標楷體" panose="03000509000000000000" pitchFamily="65" charset="-120"/>
                <a:sym typeface="Wingdings 3"/>
              </a:rPr>
              <a:t/>
            </a:r>
            <a:br>
              <a:rPr lang="en-US" altLang="zh-TW" sz="1800" dirty="0" smtClean="0">
                <a:latin typeface="標楷體" panose="03000509000000000000" pitchFamily="65" charset="-120"/>
                <a:ea typeface="標楷體" panose="03000509000000000000" pitchFamily="65" charset="-120"/>
                <a:sym typeface="Wingdings 3"/>
              </a:rPr>
            </a:br>
            <a: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a:latin typeface="標楷體" panose="03000509000000000000" pitchFamily="65" charset="-120"/>
                <a:ea typeface="標楷體" panose="03000509000000000000" pitchFamily="65" charset="-120"/>
              </a:rPr>
              <a:t>首頁 </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即時影像</a:t>
            </a:r>
            <a:r>
              <a:rPr lang="en-US" altLang="zh-TW" sz="1800" dirty="0">
                <a:latin typeface="標楷體" panose="03000509000000000000" pitchFamily="65" charset="-120"/>
                <a:ea typeface="標楷體" panose="03000509000000000000" pitchFamily="65" charset="-120"/>
              </a:rPr>
              <a:t>)</a:t>
            </a:r>
            <a: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r>
            <a:b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br>
            <a: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rPr>
              <a:t>車牌</a:t>
            </a:r>
            <a:r>
              <a:rPr lang="zh-TW" altLang="en-US" sz="1800" dirty="0">
                <a:latin typeface="標楷體" panose="03000509000000000000" pitchFamily="65" charset="-120"/>
                <a:ea typeface="標楷體" panose="03000509000000000000" pitchFamily="65" charset="-120"/>
              </a:rPr>
              <a:t>查詢</a:t>
            </a:r>
            <a:r>
              <a:rPr lang="zh-TW" altLang="en-US" sz="1800" b="1" dirty="0">
                <a:latin typeface="微軟正黑體" panose="020B0604030504040204" pitchFamily="34" charset="-120"/>
                <a:ea typeface="微軟正黑體" panose="020B0604030504040204" pitchFamily="34" charset="-120"/>
              </a:rPr>
              <a:t/>
            </a:r>
            <a:br>
              <a:rPr lang="zh-TW" altLang="en-US" sz="1800" b="1" dirty="0">
                <a:latin typeface="微軟正黑體" panose="020B0604030504040204" pitchFamily="34" charset="-120"/>
                <a:ea typeface="微軟正黑體" panose="020B0604030504040204" pitchFamily="34" charset="-120"/>
              </a:rPr>
            </a:br>
            <a:r>
              <a:rPr lang="zh-TW" altLang="en-US" sz="1800" b="1" dirty="0" smtClean="0">
                <a:latin typeface="微軟正黑體" panose="020B0604030504040204" pitchFamily="34" charset="-120"/>
                <a:ea typeface="微軟正黑體" panose="020B0604030504040204" pitchFamily="34"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rPr>
              <a:t>車</a:t>
            </a:r>
            <a:r>
              <a:rPr lang="zh-TW" altLang="en-US" sz="1800" dirty="0">
                <a:latin typeface="標楷體" panose="03000509000000000000" pitchFamily="65" charset="-120"/>
                <a:ea typeface="標楷體" panose="03000509000000000000" pitchFamily="65" charset="-120"/>
              </a:rPr>
              <a:t>位</a:t>
            </a:r>
            <a:r>
              <a:rPr lang="zh-TW" altLang="en-US" sz="1800" dirty="0" smtClean="0">
                <a:latin typeface="標楷體" panose="03000509000000000000" pitchFamily="65" charset="-120"/>
                <a:ea typeface="標楷體" panose="03000509000000000000" pitchFamily="65" charset="-120"/>
              </a:rPr>
              <a:t>管理</a:t>
            </a: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rPr>
              <a:t>活動</a:t>
            </a:r>
            <a:r>
              <a:rPr lang="zh-TW" altLang="en-US" sz="1800" dirty="0">
                <a:latin typeface="標楷體" panose="03000509000000000000" pitchFamily="65" charset="-120"/>
                <a:ea typeface="標楷體" panose="03000509000000000000" pitchFamily="65" charset="-120"/>
              </a:rPr>
              <a:t>車輛匯入</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新增活動</a:t>
            </a:r>
            <a:br>
              <a:rPr lang="zh-TW" altLang="en-US" sz="1800" dirty="0">
                <a:latin typeface="標楷體" panose="03000509000000000000" pitchFamily="65" charset="-120"/>
                <a:ea typeface="標楷體" panose="03000509000000000000" pitchFamily="65" charset="-120"/>
              </a:rPr>
            </a:br>
            <a:r>
              <a:rPr lang="zh-TW" altLang="en-US"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rPr>
              <a:t>活動</a:t>
            </a:r>
            <a:r>
              <a:rPr lang="zh-TW" altLang="en-US" sz="1800" dirty="0">
                <a:latin typeface="標楷體" panose="03000509000000000000" pitchFamily="65" charset="-120"/>
                <a:ea typeface="標楷體" panose="03000509000000000000" pitchFamily="65" charset="-120"/>
              </a:rPr>
              <a:t>車輛匯入</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活動車輛編輯 </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臨時新增車號</a:t>
            </a:r>
            <a:r>
              <a:rPr lang="en-US" altLang="zh-TW" sz="1800" dirty="0">
                <a:latin typeface="標楷體" panose="03000509000000000000" pitchFamily="65" charset="-120"/>
                <a:ea typeface="標楷體" panose="03000509000000000000" pitchFamily="65" charset="-120"/>
              </a:rPr>
              <a:t>-1</a:t>
            </a:r>
            <a:r>
              <a:rPr lang="en-US" altLang="zh-TW" sz="1800" dirty="0" smtClean="0">
                <a:latin typeface="標楷體" panose="03000509000000000000" pitchFamily="65" charset="-120"/>
                <a:ea typeface="標楷體" panose="03000509000000000000" pitchFamily="65" charset="-120"/>
              </a:rPr>
              <a:t>)</a:t>
            </a:r>
            <a:br>
              <a:rPr lang="en-US" altLang="zh-TW" sz="1800"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a:latin typeface="標楷體" panose="03000509000000000000" pitchFamily="65" charset="-120"/>
                <a:ea typeface="標楷體" panose="03000509000000000000" pitchFamily="65" charset="-120"/>
              </a:rPr>
              <a:t>活動車輛匯入</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活動車輛編輯 </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臨時新增車號</a:t>
            </a:r>
            <a:r>
              <a:rPr lang="en-US" altLang="zh-TW" sz="1800" dirty="0" smtClean="0">
                <a:latin typeface="標楷體" panose="03000509000000000000" pitchFamily="65" charset="-120"/>
                <a:ea typeface="標楷體" panose="03000509000000000000" pitchFamily="65" charset="-120"/>
              </a:rPr>
              <a:t>-2)</a:t>
            </a:r>
            <a:br>
              <a:rPr lang="en-US" altLang="zh-TW" sz="1800" dirty="0" smtClean="0">
                <a:latin typeface="標楷體" panose="03000509000000000000" pitchFamily="65" charset="-120"/>
                <a:ea typeface="標楷體" panose="03000509000000000000" pitchFamily="65" charset="-120"/>
              </a:rPr>
            </a:br>
            <a:r>
              <a:rPr lang="en-US" altLang="zh-TW"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effectLst/>
                <a:latin typeface="標楷體" panose="03000509000000000000" pitchFamily="65" charset="-120"/>
                <a:ea typeface="標楷體" panose="03000509000000000000" pitchFamily="65" charset="-120"/>
              </a:rPr>
              <a:t>管理</a:t>
            </a:r>
            <a:r>
              <a:rPr lang="zh-TW" altLang="en-US" sz="1800" dirty="0">
                <a:effectLst/>
                <a:latin typeface="標楷體" panose="03000509000000000000" pitchFamily="65" charset="-120"/>
                <a:ea typeface="標楷體" panose="03000509000000000000" pitchFamily="65" charset="-120"/>
              </a:rPr>
              <a:t>者密碼 </a:t>
            </a:r>
            <a:r>
              <a:rPr lang="en-US" altLang="zh-TW" sz="1800" dirty="0">
                <a:effectLst/>
                <a:latin typeface="標楷體" panose="03000509000000000000" pitchFamily="65" charset="-120"/>
                <a:ea typeface="標楷體" panose="03000509000000000000" pitchFamily="65" charset="-120"/>
              </a:rPr>
              <a:t>(</a:t>
            </a:r>
            <a:r>
              <a:rPr lang="zh-TW" altLang="en-US" sz="1800" dirty="0" smtClean="0">
                <a:effectLst/>
                <a:latin typeface="標楷體" panose="03000509000000000000" pitchFamily="65" charset="-120"/>
                <a:ea typeface="標楷體" panose="03000509000000000000" pitchFamily="65" charset="-120"/>
              </a:rPr>
              <a:t>變更</a:t>
            </a:r>
            <a:r>
              <a:rPr lang="en-US" altLang="zh-TW" sz="1800" dirty="0" smtClean="0">
                <a:effectLst/>
                <a:latin typeface="標楷體" panose="03000509000000000000" pitchFamily="65" charset="-120"/>
                <a:ea typeface="標楷體" panose="03000509000000000000" pitchFamily="65" charset="-120"/>
              </a:rPr>
              <a:t>/</a:t>
            </a:r>
            <a:r>
              <a:rPr lang="zh-TW" altLang="en-US" sz="1800" dirty="0" smtClean="0">
                <a:effectLst/>
                <a:latin typeface="標楷體" panose="03000509000000000000" pitchFamily="65" charset="-120"/>
                <a:ea typeface="標楷體" panose="03000509000000000000" pitchFamily="65" charset="-120"/>
              </a:rPr>
              <a:t>新增</a:t>
            </a:r>
            <a:r>
              <a:rPr lang="en-US" altLang="zh-TW" sz="1800" dirty="0" smtClean="0">
                <a:effectLst/>
                <a:latin typeface="標楷體" panose="03000509000000000000" pitchFamily="65" charset="-120"/>
                <a:ea typeface="標楷體" panose="03000509000000000000" pitchFamily="65" charset="-120"/>
              </a:rPr>
              <a:t>)</a:t>
            </a:r>
            <a:br>
              <a:rPr lang="en-US" altLang="zh-TW" sz="1800" dirty="0" smtClean="0">
                <a:effectLst/>
                <a:latin typeface="標楷體" panose="03000509000000000000" pitchFamily="65" charset="-120"/>
                <a:ea typeface="標楷體" panose="03000509000000000000" pitchFamily="65" charset="-120"/>
              </a:rPr>
            </a:br>
            <a:r>
              <a:rPr lang="en-US" altLang="zh-TW" sz="1800" dirty="0" smtClean="0">
                <a:effectLst/>
                <a:latin typeface="標楷體" panose="03000509000000000000" pitchFamily="65" charset="-120"/>
                <a:ea typeface="標楷體" panose="03000509000000000000" pitchFamily="65" charset="-120"/>
              </a:rPr>
              <a:t/>
            </a:r>
            <a:br>
              <a:rPr lang="en-US" altLang="zh-TW" sz="1800" dirty="0" smtClean="0">
                <a:effectLst/>
                <a:latin typeface="標楷體" panose="03000509000000000000" pitchFamily="65" charset="-120"/>
                <a:ea typeface="標楷體" panose="03000509000000000000" pitchFamily="65" charset="-120"/>
              </a:rPr>
            </a:br>
            <a:r>
              <a:rPr lang="zh-TW" altLang="en-US" sz="2400" b="1" dirty="0">
                <a:latin typeface="標楷體" panose="03000509000000000000" pitchFamily="65" charset="-120"/>
                <a:ea typeface="標楷體" panose="03000509000000000000" pitchFamily="65" charset="-120"/>
              </a:rPr>
              <a:t>四</a:t>
            </a:r>
            <a:r>
              <a:rPr lang="zh-TW" altLang="en-US" sz="2400" b="1" dirty="0" smtClean="0">
                <a:latin typeface="標楷體" panose="03000509000000000000" pitchFamily="65" charset="-120"/>
                <a:ea typeface="標楷體" panose="03000509000000000000" pitchFamily="65" charset="-120"/>
              </a:rPr>
              <a:t>、車</a:t>
            </a:r>
            <a:r>
              <a:rPr lang="zh-TW" altLang="en-US" sz="2400" b="1" dirty="0">
                <a:latin typeface="標楷體" panose="03000509000000000000" pitchFamily="65" charset="-120"/>
                <a:ea typeface="標楷體" panose="03000509000000000000" pitchFamily="65" charset="-120"/>
              </a:rPr>
              <a:t>辨</a:t>
            </a:r>
            <a:r>
              <a:rPr lang="zh-TW" altLang="en-US" sz="2400" b="1" dirty="0" smtClean="0">
                <a:latin typeface="標楷體" panose="03000509000000000000" pitchFamily="65" charset="-120"/>
                <a:ea typeface="標楷體" panose="03000509000000000000" pitchFamily="65" charset="-120"/>
              </a:rPr>
              <a:t>成功率實證案例</a:t>
            </a:r>
            <a: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r>
            <a:br>
              <a:rPr lang="en-US" altLang="zh-TW" sz="1800"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br>
            <a:r>
              <a:rPr lang="en-US" altLang="zh-TW" sz="1800" dirty="0" smtClean="0">
                <a:effectLst/>
                <a:latin typeface="標楷體" panose="03000509000000000000" pitchFamily="65" charset="-120"/>
                <a:ea typeface="標楷體" panose="03000509000000000000" pitchFamily="65" charset="-120"/>
              </a:rPr>
              <a:t/>
            </a:r>
            <a:br>
              <a:rPr lang="en-US" altLang="zh-TW" sz="1800" dirty="0" smtClean="0">
                <a:effectLst/>
                <a:latin typeface="標楷體" panose="03000509000000000000" pitchFamily="65" charset="-120"/>
                <a:ea typeface="標楷體" panose="03000509000000000000" pitchFamily="65" charset="-120"/>
              </a:rPr>
            </a:br>
            <a:r>
              <a:rPr lang="en-US" altLang="zh-TW" sz="1800" dirty="0" smtClean="0">
                <a:effectLst/>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sym typeface="Wingdings 3"/>
              </a:rPr>
              <a:t> </a:t>
            </a:r>
            <a:r>
              <a:rPr lang="zh-TW" altLang="en-US" sz="1800" dirty="0" smtClean="0">
                <a:latin typeface="標楷體" panose="03000509000000000000" pitchFamily="65" charset="-120"/>
                <a:ea typeface="標楷體" panose="03000509000000000000" pitchFamily="65" charset="-120"/>
                <a:sym typeface="Wingdings 3"/>
              </a:rPr>
              <a:t>車辨成功率 </a:t>
            </a:r>
            <a:r>
              <a:rPr lang="en-US" altLang="zh-TW" sz="1800" dirty="0" smtClean="0">
                <a:latin typeface="標楷體" panose="03000509000000000000" pitchFamily="65" charset="-120"/>
                <a:ea typeface="標楷體" panose="03000509000000000000" pitchFamily="65" charset="-120"/>
                <a:sym typeface="Wingdings 3"/>
              </a:rPr>
              <a:t>100%</a:t>
            </a:r>
            <a:r>
              <a:rPr lang="zh-TW" altLang="en-US" sz="1800" dirty="0" smtClean="0">
                <a:latin typeface="標楷體" panose="03000509000000000000" pitchFamily="65" charset="-120"/>
                <a:ea typeface="標楷體" panose="03000509000000000000" pitchFamily="65" charset="-120"/>
                <a:sym typeface="Wingdings 3"/>
              </a:rPr>
              <a:t> </a:t>
            </a:r>
            <a:r>
              <a:rPr lang="en-US" altLang="zh-TW" sz="1800" dirty="0" smtClean="0">
                <a:latin typeface="標楷體" panose="03000509000000000000" pitchFamily="65" charset="-120"/>
                <a:ea typeface="標楷體" panose="03000509000000000000" pitchFamily="65" charset="-120"/>
              </a:rPr>
              <a:t/>
            </a:r>
            <a:br>
              <a:rPr lang="en-US" altLang="zh-TW" sz="1800" dirty="0" smtClean="0">
                <a:latin typeface="標楷體" panose="03000509000000000000" pitchFamily="65" charset="-120"/>
                <a:ea typeface="標楷體" panose="03000509000000000000" pitchFamily="65" charset="-120"/>
              </a:rPr>
            </a:br>
            <a:endParaRPr lang="zh-TW" altLang="en-US" sz="1800" dirty="0">
              <a:solidFill>
                <a:schemeClr val="tx2"/>
              </a:solidFill>
              <a:latin typeface="標楷體" panose="03000509000000000000" pitchFamily="65" charset="-120"/>
              <a:ea typeface="標楷體" panose="03000509000000000000" pitchFamily="65" charset="-120"/>
            </a:endParaRPr>
          </a:p>
        </p:txBody>
      </p:sp>
      <p:sp>
        <p:nvSpPr>
          <p:cNvPr id="3" name="文字方塊 2"/>
          <p:cNvSpPr txBox="1"/>
          <p:nvPr/>
        </p:nvSpPr>
        <p:spPr>
          <a:xfrm>
            <a:off x="3635896" y="116632"/>
            <a:ext cx="1856878" cy="584775"/>
          </a:xfrm>
          <a:prstGeom prst="rect">
            <a:avLst/>
          </a:prstGeom>
          <a:noFill/>
        </p:spPr>
        <p:txBody>
          <a:bodyPr wrap="square" rtlCol="0">
            <a:spAutoFit/>
          </a:bodyPr>
          <a:lstStyle/>
          <a:p>
            <a:r>
              <a:rPr lang="zh-TW" altLang="en-US" sz="3200" dirty="0">
                <a:solidFill>
                  <a:schemeClr val="tx2"/>
                </a:solidFill>
                <a:latin typeface="標楷體" panose="03000509000000000000" pitchFamily="65" charset="-120"/>
                <a:ea typeface="標楷體" panose="03000509000000000000" pitchFamily="65" charset="-120"/>
              </a:rPr>
              <a:t>目錄</a:t>
            </a:r>
            <a:r>
              <a:rPr lang="zh-TW" altLang="en-US" sz="3200" dirty="0" smtClean="0">
                <a:solidFill>
                  <a:schemeClr val="tx2"/>
                </a:solidFill>
                <a:latin typeface="標楷體" panose="03000509000000000000" pitchFamily="65" charset="-120"/>
                <a:ea typeface="標楷體" panose="03000509000000000000" pitchFamily="65" charset="-120"/>
              </a:rPr>
              <a:t>章節</a:t>
            </a:r>
            <a:endParaRPr lang="zh-TW" altLang="en-US" sz="3200" dirty="0">
              <a:solidFill>
                <a:schemeClr val="tx2"/>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54971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6186"/>
            <a:ext cx="9144000" cy="4545628"/>
          </a:xfrm>
          <a:prstGeom prst="rect">
            <a:avLst/>
          </a:prstGeom>
        </p:spPr>
      </p:pic>
      <p:sp>
        <p:nvSpPr>
          <p:cNvPr id="5" name="標題 1"/>
          <p:cNvSpPr txBox="1">
            <a:spLocks/>
          </p:cNvSpPr>
          <p:nvPr/>
        </p:nvSpPr>
        <p:spPr>
          <a:xfrm>
            <a:off x="286882" y="-104191"/>
            <a:ext cx="5797286" cy="576064"/>
          </a:xfrm>
          <a:prstGeom prst="rect">
            <a:avLst/>
          </a:prstGeom>
        </p:spPr>
        <p:txBody>
          <a:bodyPr anchor="b">
            <a:normAutofit fontScale="85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活動車輛匯入</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活動車輛編輯 </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臨時新增車號</a:t>
            </a:r>
            <a:r>
              <a:rPr lang="en-US" altLang="zh-TW" sz="2400" b="1" dirty="0" smtClean="0">
                <a:latin typeface="標楷體" panose="03000509000000000000" pitchFamily="65" charset="-120"/>
                <a:ea typeface="標楷體" panose="03000509000000000000" pitchFamily="65" charset="-120"/>
              </a:rPr>
              <a:t>-2)</a:t>
            </a:r>
            <a:endParaRPr lang="zh-TW" altLang="en-US" sz="2400" b="1" dirty="0">
              <a:latin typeface="標楷體" panose="03000509000000000000" pitchFamily="65" charset="-120"/>
              <a:ea typeface="標楷體" panose="03000509000000000000" pitchFamily="65" charset="-120"/>
            </a:endParaRPr>
          </a:p>
        </p:txBody>
      </p:sp>
      <p:sp>
        <p:nvSpPr>
          <p:cNvPr id="16" name="文字方塊 15"/>
          <p:cNvSpPr txBox="1"/>
          <p:nvPr/>
        </p:nvSpPr>
        <p:spPr>
          <a:xfrm>
            <a:off x="1043608" y="6212690"/>
            <a:ext cx="7200800" cy="276999"/>
          </a:xfrm>
          <a:prstGeom prst="rect">
            <a:avLst/>
          </a:prstGeom>
          <a:noFill/>
        </p:spPr>
        <p:txBody>
          <a:bodyPr wrap="square" rtlCol="0">
            <a:spAutoFit/>
          </a:bodyPr>
          <a:lstStyle/>
          <a:p>
            <a:r>
              <a:rPr lang="en-US" altLang="zh-TW" sz="1200" dirty="0" smtClean="0">
                <a:latin typeface="標楷體" panose="03000509000000000000" pitchFamily="65" charset="-120"/>
                <a:ea typeface="標楷體" panose="03000509000000000000" pitchFamily="65" charset="-120"/>
              </a:rPr>
              <a:t>2. </a:t>
            </a:r>
            <a:r>
              <a:rPr lang="zh-TW" altLang="en-US" sz="1200" dirty="0" smtClean="0">
                <a:latin typeface="標楷體" panose="03000509000000000000" pitchFamily="65" charset="-120"/>
                <a:ea typeface="標楷體" panose="03000509000000000000" pitchFamily="65" charset="-120"/>
              </a:rPr>
              <a:t>將臨時新增車號填入 </a:t>
            </a:r>
            <a:r>
              <a:rPr lang="en-US" altLang="zh-TW" sz="1200" dirty="0" smtClean="0">
                <a:latin typeface="標楷體" panose="03000509000000000000" pitchFamily="65" charset="-120"/>
                <a:ea typeface="標楷體" panose="03000509000000000000" pitchFamily="65" charset="-120"/>
              </a:rPr>
              <a:t>, </a:t>
            </a:r>
            <a:r>
              <a:rPr lang="zh-TW" altLang="en-US" sz="1200" dirty="0" smtClean="0">
                <a:latin typeface="標楷體" panose="03000509000000000000" pitchFamily="65" charset="-120"/>
                <a:ea typeface="標楷體" panose="03000509000000000000" pitchFamily="65" charset="-120"/>
              </a:rPr>
              <a:t> 點擊新增即完成新增車號作業   </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同樣的操作方式進行車號刪除</a:t>
            </a:r>
            <a:r>
              <a:rPr lang="en-US" altLang="zh-TW" sz="1200" dirty="0" smtClean="0">
                <a:latin typeface="標楷體" panose="03000509000000000000" pitchFamily="65" charset="-120"/>
                <a:ea typeface="標楷體" panose="03000509000000000000" pitchFamily="65" charset="-120"/>
              </a:rPr>
              <a:t>)</a:t>
            </a: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1421944"/>
            <a:ext cx="3540299" cy="4437112"/>
          </a:xfrm>
          <a:prstGeom prst="rect">
            <a:avLst/>
          </a:prstGeom>
          <a:ln>
            <a:solidFill>
              <a:schemeClr val="tx1"/>
            </a:solidFill>
          </a:ln>
        </p:spPr>
      </p:pic>
      <p:sp>
        <p:nvSpPr>
          <p:cNvPr id="42" name="橢圓 41"/>
          <p:cNvSpPr/>
          <p:nvPr/>
        </p:nvSpPr>
        <p:spPr>
          <a:xfrm>
            <a:off x="2688890" y="2118742"/>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2915816" y="1988840"/>
            <a:ext cx="3024336" cy="3600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 name="文字方塊 9"/>
          <p:cNvSpPr txBox="1"/>
          <p:nvPr/>
        </p:nvSpPr>
        <p:spPr>
          <a:xfrm>
            <a:off x="35496" y="1189747"/>
            <a:ext cx="2664296" cy="261610"/>
          </a:xfrm>
          <a:prstGeom prst="rect">
            <a:avLst/>
          </a:prstGeom>
          <a:solidFill>
            <a:schemeClr val="tx1"/>
          </a:solidFill>
        </p:spPr>
        <p:txBody>
          <a:bodyPr wrap="square" rtlCol="0">
            <a:spAutoFit/>
          </a:bodyPr>
          <a:lstStyle/>
          <a:p>
            <a:r>
              <a:rPr lang="zh-TW" altLang="en-US" sz="1100" dirty="0" smtClean="0">
                <a:solidFill>
                  <a:schemeClr val="bg1"/>
                </a:solidFill>
                <a:latin typeface="微軟正黑體" panose="020B0604030504040204" pitchFamily="34" charset="-120"/>
                <a:ea typeface="微軟正黑體" panose="020B0604030504040204" pitchFamily="34" charset="-120"/>
              </a:rPr>
              <a:t>即時影像  車牌查詢  車流管理  車牌登記</a:t>
            </a:r>
            <a:endParaRPr lang="zh-TW" altLang="en-US" sz="1100" dirty="0">
              <a:solidFill>
                <a:schemeClr val="bg1"/>
              </a:solidFill>
              <a:latin typeface="微軟正黑體" panose="020B0604030504040204" pitchFamily="34" charset="-120"/>
              <a:ea typeface="微軟正黑體" panose="020B0604030504040204" pitchFamily="34" charset="-120"/>
            </a:endParaRPr>
          </a:p>
        </p:txBody>
      </p:sp>
      <p:sp>
        <p:nvSpPr>
          <p:cNvPr id="19" name="矩形 18"/>
          <p:cNvSpPr/>
          <p:nvPr/>
        </p:nvSpPr>
        <p:spPr>
          <a:xfrm>
            <a:off x="2002557" y="1171951"/>
            <a:ext cx="792088" cy="2972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 name="文字方塊 11"/>
          <p:cNvSpPr txBox="1"/>
          <p:nvPr/>
        </p:nvSpPr>
        <p:spPr>
          <a:xfrm>
            <a:off x="15280" y="901700"/>
            <a:ext cx="2122463" cy="261610"/>
          </a:xfrm>
          <a:prstGeom prst="rect">
            <a:avLst/>
          </a:prstGeom>
          <a:solidFill>
            <a:schemeClr val="bg1"/>
          </a:solidFill>
        </p:spPr>
        <p:txBody>
          <a:bodyPr wrap="square" rtlCol="0">
            <a:spAutoFit/>
          </a:bodyPr>
          <a:lstStyle/>
          <a:p>
            <a:r>
              <a:rPr lang="zh-TW" altLang="en-US" sz="1100" dirty="0" smtClean="0">
                <a:latin typeface="微軟正黑體" panose="020B0604030504040204" pitchFamily="34" charset="-120"/>
                <a:ea typeface="微軟正黑體" panose="020B0604030504040204" pitchFamily="34" charset="-120"/>
              </a:rPr>
              <a:t>新屋永豐餘 車牌辨識管理系統 </a:t>
            </a:r>
            <a:endParaRPr lang="zh-TW" altLang="en-US" sz="11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4110372" y="1755934"/>
            <a:ext cx="719138" cy="200055"/>
          </a:xfrm>
          <a:prstGeom prst="rect">
            <a:avLst/>
          </a:prstGeom>
          <a:solidFill>
            <a:schemeClr val="tx1"/>
          </a:solidFill>
        </p:spPr>
        <p:txBody>
          <a:bodyPr wrap="square" rtlCol="0">
            <a:spAutoFit/>
          </a:bodyPr>
          <a:lstStyle/>
          <a:p>
            <a:r>
              <a:rPr lang="zh-TW" altLang="en-US" sz="700" dirty="0" smtClean="0">
                <a:solidFill>
                  <a:schemeClr val="bg1"/>
                </a:solidFill>
                <a:latin typeface="微軟正黑體" panose="020B0604030504040204" pitchFamily="34" charset="-120"/>
                <a:ea typeface="微軟正黑體" panose="020B0604030504040204" pitchFamily="34" charset="-120"/>
              </a:rPr>
              <a:t>新增登記車牌</a:t>
            </a:r>
            <a:endParaRPr lang="zh-TW" altLang="en-US" sz="7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83607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286882" y="0"/>
            <a:ext cx="5797286" cy="576064"/>
          </a:xfrm>
          <a:prstGeom prst="rect">
            <a:avLst/>
          </a:prstGeom>
        </p:spPr>
        <p:txBody>
          <a:bodyPr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400" b="1" dirty="0" smtClean="0">
                <a:latin typeface="標楷體" panose="03000509000000000000" pitchFamily="65" charset="-120"/>
                <a:ea typeface="標楷體" panose="03000509000000000000" pitchFamily="65" charset="-120"/>
              </a:rPr>
              <a:t>管理者密碼 </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變更</a:t>
            </a:r>
            <a:r>
              <a:rPr lang="zh-TW" altLang="en-US" sz="2400" b="1" dirty="0">
                <a:latin typeface="標楷體" panose="03000509000000000000" pitchFamily="65" charset="-120"/>
                <a:ea typeface="標楷體" panose="03000509000000000000" pitchFamily="65" charset="-120"/>
              </a:rPr>
              <a:t> </a:t>
            </a:r>
            <a:r>
              <a:rPr lang="en-US" altLang="zh-TW" sz="2400" b="1" dirty="0" smtClean="0">
                <a:latin typeface="標楷體" panose="03000509000000000000" pitchFamily="65" charset="-120"/>
                <a:ea typeface="標楷體" panose="03000509000000000000" pitchFamily="65" charset="-120"/>
              </a:rPr>
              <a:t>/</a:t>
            </a:r>
            <a:r>
              <a:rPr lang="zh-TW" altLang="en-US" sz="2400" b="1" dirty="0" smtClean="0">
                <a:latin typeface="標楷體" panose="03000509000000000000" pitchFamily="65" charset="-120"/>
                <a:ea typeface="標楷體" panose="03000509000000000000" pitchFamily="65" charset="-120"/>
              </a:rPr>
              <a:t> 新增</a:t>
            </a:r>
            <a:r>
              <a:rPr lang="en-US" altLang="zh-TW" sz="2400" b="1" dirty="0" smtClean="0">
                <a:latin typeface="標楷體" panose="03000509000000000000" pitchFamily="65" charset="-120"/>
                <a:ea typeface="標楷體" panose="03000509000000000000" pitchFamily="65" charset="-120"/>
              </a:rPr>
              <a:t>)</a:t>
            </a:r>
            <a:endParaRPr lang="zh-TW" altLang="en-US" sz="2400" b="1" dirty="0">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37" y="581006"/>
            <a:ext cx="5004048" cy="2902239"/>
          </a:xfrm>
          <a:prstGeom prst="rect">
            <a:avLst/>
          </a:prstGeom>
          <a:ln>
            <a:solidFill>
              <a:schemeClr val="tx1"/>
            </a:solidFill>
          </a:ln>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072080"/>
            <a:ext cx="4284735" cy="3309248"/>
          </a:xfrm>
          <a:prstGeom prst="rect">
            <a:avLst/>
          </a:prstGeom>
          <a:ln>
            <a:solidFill>
              <a:schemeClr val="tx1"/>
            </a:solidFill>
          </a:ln>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3101286"/>
            <a:ext cx="4284000" cy="3250836"/>
          </a:xfrm>
          <a:prstGeom prst="rect">
            <a:avLst/>
          </a:prstGeom>
          <a:ln>
            <a:solidFill>
              <a:schemeClr val="tx1"/>
            </a:solidFill>
          </a:ln>
        </p:spPr>
      </p:pic>
      <p:cxnSp>
        <p:nvCxnSpPr>
          <p:cNvPr id="11" name="直線接點 10"/>
          <p:cNvCxnSpPr/>
          <p:nvPr/>
        </p:nvCxnSpPr>
        <p:spPr>
          <a:xfrm flipH="1">
            <a:off x="2321512" y="2669238"/>
            <a:ext cx="73832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2321512" y="2669238"/>
            <a:ext cx="0" cy="576064"/>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3477022" y="2769821"/>
            <a:ext cx="3168352"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645374" y="2769821"/>
            <a:ext cx="0" cy="54748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411760" y="4021763"/>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標楷體" panose="03000509000000000000" pitchFamily="65" charset="-120"/>
                <a:ea typeface="標楷體" panose="03000509000000000000" pitchFamily="65" charset="-120"/>
              </a:rPr>
              <a:t>輸入新帳號</a:t>
            </a:r>
            <a:endParaRPr lang="zh-TW" altLang="en-US" sz="1000" dirty="0">
              <a:solidFill>
                <a:schemeClr val="tx1"/>
              </a:solidFill>
              <a:latin typeface="標楷體" panose="03000509000000000000" pitchFamily="65" charset="-120"/>
              <a:ea typeface="標楷體" panose="03000509000000000000" pitchFamily="65" charset="-120"/>
            </a:endParaRPr>
          </a:p>
        </p:txBody>
      </p:sp>
      <p:sp>
        <p:nvSpPr>
          <p:cNvPr id="23" name="矩形 22"/>
          <p:cNvSpPr/>
          <p:nvPr/>
        </p:nvSpPr>
        <p:spPr>
          <a:xfrm>
            <a:off x="2411760" y="4541446"/>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標楷體" panose="03000509000000000000" pitchFamily="65" charset="-120"/>
                <a:ea typeface="標楷體" panose="03000509000000000000" pitchFamily="65" charset="-120"/>
              </a:rPr>
              <a:t>輸入新密碼</a:t>
            </a:r>
            <a:endParaRPr lang="zh-TW" altLang="en-US" sz="1000" dirty="0">
              <a:solidFill>
                <a:schemeClr val="tx1"/>
              </a:solidFill>
              <a:latin typeface="標楷體" panose="03000509000000000000" pitchFamily="65" charset="-120"/>
              <a:ea typeface="標楷體" panose="03000509000000000000" pitchFamily="65" charset="-120"/>
            </a:endParaRPr>
          </a:p>
        </p:txBody>
      </p:sp>
      <p:sp>
        <p:nvSpPr>
          <p:cNvPr id="24" name="矩形 23"/>
          <p:cNvSpPr/>
          <p:nvPr/>
        </p:nvSpPr>
        <p:spPr>
          <a:xfrm>
            <a:off x="2412157" y="5117510"/>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smtClean="0">
                <a:solidFill>
                  <a:srgbClr val="FF0000"/>
                </a:solidFill>
                <a:latin typeface="標楷體" panose="03000509000000000000" pitchFamily="65" charset="-120"/>
                <a:ea typeface="標楷體" panose="03000509000000000000" pitchFamily="65" charset="-120"/>
              </a:rPr>
              <a:t>驗證碼</a:t>
            </a:r>
            <a:r>
              <a:rPr lang="en-US" altLang="zh-TW" sz="1000" b="1" dirty="0" smtClean="0">
                <a:solidFill>
                  <a:srgbClr val="FF0000"/>
                </a:solidFill>
                <a:latin typeface="標楷體" panose="03000509000000000000" pitchFamily="65" charset="-120"/>
                <a:ea typeface="標楷體" panose="03000509000000000000" pitchFamily="65" charset="-120"/>
              </a:rPr>
              <a:t>:</a:t>
            </a:r>
            <a:r>
              <a:rPr lang="zh-TW" altLang="en-US" sz="1000" b="1" dirty="0" smtClean="0">
                <a:solidFill>
                  <a:srgbClr val="FF0000"/>
                </a:solidFill>
                <a:latin typeface="標楷體" panose="03000509000000000000" pitchFamily="65" charset="-120"/>
                <a:ea typeface="標楷體" panose="03000509000000000000" pitchFamily="65" charset="-120"/>
              </a:rPr>
              <a:t>詢問承辦人</a:t>
            </a:r>
            <a:endParaRPr lang="zh-TW" altLang="en-US" sz="1000" b="1" dirty="0">
              <a:solidFill>
                <a:srgbClr val="FF0000"/>
              </a:solidFill>
              <a:latin typeface="標楷體" panose="03000509000000000000" pitchFamily="65" charset="-120"/>
              <a:ea typeface="標楷體" panose="03000509000000000000" pitchFamily="65" charset="-120"/>
            </a:endParaRPr>
          </a:p>
        </p:txBody>
      </p:sp>
      <p:sp>
        <p:nvSpPr>
          <p:cNvPr id="25" name="矩形 24"/>
          <p:cNvSpPr/>
          <p:nvPr/>
        </p:nvSpPr>
        <p:spPr>
          <a:xfrm>
            <a:off x="7092280" y="4066151"/>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標楷體" panose="03000509000000000000" pitchFamily="65" charset="-120"/>
                <a:ea typeface="標楷體" panose="03000509000000000000" pitchFamily="65" charset="-120"/>
              </a:rPr>
              <a:t>輸入原有帳號</a:t>
            </a:r>
            <a:endParaRPr lang="zh-TW" altLang="en-US" sz="1000" dirty="0">
              <a:solidFill>
                <a:schemeClr val="tx1"/>
              </a:solidFill>
              <a:latin typeface="標楷體" panose="03000509000000000000" pitchFamily="65" charset="-120"/>
              <a:ea typeface="標楷體" panose="03000509000000000000" pitchFamily="65" charset="-120"/>
            </a:endParaRPr>
          </a:p>
        </p:txBody>
      </p:sp>
      <p:sp>
        <p:nvSpPr>
          <p:cNvPr id="26" name="矩形 25"/>
          <p:cNvSpPr/>
          <p:nvPr/>
        </p:nvSpPr>
        <p:spPr>
          <a:xfrm>
            <a:off x="6948264" y="4598013"/>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標楷體" panose="03000509000000000000" pitchFamily="65" charset="-120"/>
                <a:ea typeface="標楷體" panose="03000509000000000000" pitchFamily="65" charset="-120"/>
              </a:rPr>
              <a:t>輸入要變更的密碼</a:t>
            </a:r>
            <a:endParaRPr lang="zh-TW" altLang="en-US" sz="1000" dirty="0">
              <a:solidFill>
                <a:schemeClr val="tx1"/>
              </a:solidFill>
              <a:latin typeface="標楷體" panose="03000509000000000000" pitchFamily="65" charset="-120"/>
              <a:ea typeface="標楷體" panose="03000509000000000000" pitchFamily="65" charset="-120"/>
            </a:endParaRPr>
          </a:p>
        </p:txBody>
      </p:sp>
      <p:sp>
        <p:nvSpPr>
          <p:cNvPr id="27" name="矩形 26"/>
          <p:cNvSpPr/>
          <p:nvPr/>
        </p:nvSpPr>
        <p:spPr>
          <a:xfrm>
            <a:off x="7092280" y="5117510"/>
            <a:ext cx="1296144" cy="2160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smtClean="0">
                <a:solidFill>
                  <a:srgbClr val="FF0000"/>
                </a:solidFill>
                <a:latin typeface="標楷體" panose="03000509000000000000" pitchFamily="65" charset="-120"/>
                <a:ea typeface="標楷體" panose="03000509000000000000" pitchFamily="65" charset="-120"/>
              </a:rPr>
              <a:t>驗證碼</a:t>
            </a:r>
            <a:r>
              <a:rPr lang="en-US" altLang="zh-TW" sz="1000" b="1" dirty="0" smtClean="0">
                <a:solidFill>
                  <a:srgbClr val="FF0000"/>
                </a:solidFill>
                <a:latin typeface="標楷體" panose="03000509000000000000" pitchFamily="65" charset="-120"/>
                <a:ea typeface="標楷體" panose="03000509000000000000" pitchFamily="65" charset="-120"/>
              </a:rPr>
              <a:t>:</a:t>
            </a:r>
            <a:r>
              <a:rPr lang="zh-TW" altLang="en-US" sz="1000" b="1" dirty="0" smtClean="0">
                <a:solidFill>
                  <a:srgbClr val="FF0000"/>
                </a:solidFill>
                <a:latin typeface="標楷體" panose="03000509000000000000" pitchFamily="65" charset="-120"/>
                <a:ea typeface="標楷體" panose="03000509000000000000" pitchFamily="65" charset="-120"/>
              </a:rPr>
              <a:t>詢問承辦人</a:t>
            </a:r>
            <a:endParaRPr lang="zh-TW" altLang="en-US" sz="1000" b="1" dirty="0">
              <a:solidFill>
                <a:srgbClr val="FF0000"/>
              </a:solidFill>
              <a:latin typeface="標楷體" panose="03000509000000000000" pitchFamily="65" charset="-120"/>
              <a:ea typeface="標楷體" panose="03000509000000000000" pitchFamily="65" charset="-120"/>
            </a:endParaRPr>
          </a:p>
        </p:txBody>
      </p:sp>
      <p:sp>
        <p:nvSpPr>
          <p:cNvPr id="28" name="文字方塊 27"/>
          <p:cNvSpPr txBox="1"/>
          <p:nvPr/>
        </p:nvSpPr>
        <p:spPr>
          <a:xfrm>
            <a:off x="863112" y="6459533"/>
            <a:ext cx="7200800" cy="276999"/>
          </a:xfrm>
          <a:prstGeom prst="rect">
            <a:avLst/>
          </a:prstGeom>
          <a:noFill/>
        </p:spPr>
        <p:txBody>
          <a:bodyPr wrap="square" rtlCol="0">
            <a:spAutoFit/>
          </a:bodyPr>
          <a:lstStyle/>
          <a:p>
            <a:r>
              <a:rPr lang="zh-TW" altLang="en-US" sz="1200" b="1" dirty="0" smtClean="0">
                <a:latin typeface="標楷體" panose="03000509000000000000" pitchFamily="65" charset="-120"/>
                <a:ea typeface="標楷體" panose="03000509000000000000" pitchFamily="65" charset="-120"/>
              </a:rPr>
              <a:t>因系統不允許同仁任意變更密碼或新增帳號，故若要修改／新增帳密，請向承辦人提供驗証碼</a:t>
            </a:r>
            <a:endParaRPr lang="en-US" altLang="zh-TW" sz="1200" b="1" dirty="0" smtClean="0">
              <a:latin typeface="標楷體" panose="03000509000000000000" pitchFamily="65" charset="-120"/>
              <a:ea typeface="標楷體" panose="03000509000000000000" pitchFamily="65" charset="-120"/>
            </a:endParaRPr>
          </a:p>
        </p:txBody>
      </p:sp>
      <p:sp>
        <p:nvSpPr>
          <p:cNvPr id="19" name="文字方塊 18"/>
          <p:cNvSpPr txBox="1"/>
          <p:nvPr/>
        </p:nvSpPr>
        <p:spPr>
          <a:xfrm>
            <a:off x="3088390" y="867240"/>
            <a:ext cx="3006047" cy="338554"/>
          </a:xfrm>
          <a:prstGeom prst="rect">
            <a:avLst/>
          </a:prstGeom>
          <a:solidFill>
            <a:schemeClr val="bg1"/>
          </a:solidFill>
        </p:spPr>
        <p:txBody>
          <a:bodyPr wrap="square" rtlCol="0">
            <a:spAutoFit/>
          </a:bodyPr>
          <a:lstStyle/>
          <a:p>
            <a:r>
              <a:rPr lang="zh-TW" altLang="en-US" sz="1600" b="1" dirty="0" smtClean="0">
                <a:latin typeface="微軟正黑體" panose="020B0604030504040204" pitchFamily="34" charset="-120"/>
                <a:ea typeface="微軟正黑體" panose="020B0604030504040204" pitchFamily="34" charset="-120"/>
              </a:rPr>
              <a:t>新屋永豐餘 車牌辨識管理系統 </a:t>
            </a:r>
            <a:endParaRPr lang="zh-TW" altLang="en-US" sz="1600" b="1"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5116675" y="5122540"/>
            <a:ext cx="850362" cy="215444"/>
          </a:xfrm>
          <a:prstGeom prst="rect">
            <a:avLst/>
          </a:prstGeom>
          <a:solidFill>
            <a:schemeClr val="bg1"/>
          </a:solidFill>
        </p:spPr>
        <p:txBody>
          <a:bodyPr wrap="square" rtlCol="0">
            <a:spAutoFit/>
          </a:bodyPr>
          <a:lstStyle/>
          <a:p>
            <a:r>
              <a:rPr lang="zh-TW" altLang="en-US" sz="800" dirty="0" smtClean="0">
                <a:latin typeface="標楷體" panose="03000509000000000000" pitchFamily="65" charset="-120"/>
                <a:ea typeface="標楷體" panose="03000509000000000000" pitchFamily="65" charset="-120"/>
              </a:rPr>
              <a:t>管理權限等級</a:t>
            </a:r>
            <a:endParaRPr lang="zh-TW" altLang="en-US" sz="800" dirty="0">
              <a:latin typeface="標楷體" panose="03000509000000000000" pitchFamily="65" charset="-120"/>
              <a:ea typeface="標楷體" panose="03000509000000000000" pitchFamily="65" charset="-120"/>
            </a:endParaRPr>
          </a:p>
        </p:txBody>
      </p:sp>
      <p:sp>
        <p:nvSpPr>
          <p:cNvPr id="29" name="文字方塊 28"/>
          <p:cNvSpPr txBox="1"/>
          <p:nvPr/>
        </p:nvSpPr>
        <p:spPr>
          <a:xfrm>
            <a:off x="5017810" y="4863667"/>
            <a:ext cx="648072" cy="215444"/>
          </a:xfrm>
          <a:prstGeom prst="rect">
            <a:avLst/>
          </a:prstGeom>
          <a:solidFill>
            <a:schemeClr val="bg1"/>
          </a:solidFill>
        </p:spPr>
        <p:txBody>
          <a:bodyPr wrap="square" rtlCol="0">
            <a:spAutoFit/>
          </a:bodyPr>
          <a:lstStyle/>
          <a:p>
            <a:r>
              <a:rPr lang="zh-TW" altLang="en-US" sz="800" dirty="0">
                <a:latin typeface="標楷體" panose="03000509000000000000" pitchFamily="65" charset="-120"/>
                <a:ea typeface="標楷體" panose="03000509000000000000" pitchFamily="65" charset="-120"/>
              </a:rPr>
              <a:t>管理</a:t>
            </a:r>
            <a:r>
              <a:rPr lang="zh-TW" altLang="en-US" sz="800" dirty="0" smtClean="0">
                <a:latin typeface="標楷體" panose="03000509000000000000" pitchFamily="65" charset="-120"/>
                <a:ea typeface="標楷體" panose="03000509000000000000" pitchFamily="65" charset="-120"/>
              </a:rPr>
              <a:t>權限</a:t>
            </a:r>
            <a:endParaRPr lang="zh-TW" altLang="en-US" sz="800" dirty="0">
              <a:latin typeface="標楷體" panose="03000509000000000000" pitchFamily="65" charset="-120"/>
              <a:ea typeface="標楷體" panose="03000509000000000000" pitchFamily="65" charset="-120"/>
            </a:endParaRPr>
          </a:p>
        </p:txBody>
      </p:sp>
      <p:sp>
        <p:nvSpPr>
          <p:cNvPr id="32" name="文字方塊 31"/>
          <p:cNvSpPr txBox="1"/>
          <p:nvPr/>
        </p:nvSpPr>
        <p:spPr>
          <a:xfrm>
            <a:off x="734661" y="5117026"/>
            <a:ext cx="834712" cy="215444"/>
          </a:xfrm>
          <a:prstGeom prst="rect">
            <a:avLst/>
          </a:prstGeom>
          <a:solidFill>
            <a:schemeClr val="bg1"/>
          </a:solidFill>
        </p:spPr>
        <p:txBody>
          <a:bodyPr wrap="square" rtlCol="0">
            <a:spAutoFit/>
          </a:bodyPr>
          <a:lstStyle/>
          <a:p>
            <a:r>
              <a:rPr lang="zh-TW" altLang="en-US" sz="800" dirty="0">
                <a:latin typeface="標楷體" panose="03000509000000000000" pitchFamily="65" charset="-120"/>
                <a:ea typeface="標楷體" panose="03000509000000000000" pitchFamily="65" charset="-120"/>
              </a:rPr>
              <a:t>管理</a:t>
            </a:r>
            <a:r>
              <a:rPr lang="zh-TW" altLang="en-US" sz="800" dirty="0" smtClean="0">
                <a:latin typeface="標楷體" panose="03000509000000000000" pitchFamily="65" charset="-120"/>
                <a:ea typeface="標楷體" panose="03000509000000000000" pitchFamily="65" charset="-120"/>
              </a:rPr>
              <a:t>權限等級</a:t>
            </a:r>
            <a:endParaRPr lang="zh-TW" altLang="en-US" sz="800" dirty="0">
              <a:latin typeface="標楷體" panose="03000509000000000000" pitchFamily="65" charset="-120"/>
              <a:ea typeface="標楷體" panose="03000509000000000000" pitchFamily="65" charset="-120"/>
            </a:endParaRPr>
          </a:p>
        </p:txBody>
      </p:sp>
      <p:sp>
        <p:nvSpPr>
          <p:cNvPr id="33" name="文字方塊 32"/>
          <p:cNvSpPr txBox="1"/>
          <p:nvPr/>
        </p:nvSpPr>
        <p:spPr>
          <a:xfrm>
            <a:off x="655015" y="4826705"/>
            <a:ext cx="697579" cy="215444"/>
          </a:xfrm>
          <a:prstGeom prst="rect">
            <a:avLst/>
          </a:prstGeom>
          <a:solidFill>
            <a:schemeClr val="bg1"/>
          </a:solidFill>
        </p:spPr>
        <p:txBody>
          <a:bodyPr wrap="square" rtlCol="0">
            <a:spAutoFit/>
          </a:bodyPr>
          <a:lstStyle/>
          <a:p>
            <a:r>
              <a:rPr lang="zh-TW" altLang="en-US" sz="800" dirty="0">
                <a:latin typeface="標楷體" panose="03000509000000000000" pitchFamily="65" charset="-120"/>
                <a:ea typeface="標楷體" panose="03000509000000000000" pitchFamily="65" charset="-120"/>
              </a:rPr>
              <a:t>管理</a:t>
            </a:r>
            <a:r>
              <a:rPr lang="zh-TW" altLang="en-US" sz="800" dirty="0" smtClean="0">
                <a:latin typeface="標楷體" panose="03000509000000000000" pitchFamily="65" charset="-120"/>
                <a:ea typeface="標楷體" panose="03000509000000000000" pitchFamily="65" charset="-120"/>
              </a:rPr>
              <a:t>權限</a:t>
            </a:r>
            <a:endParaRPr lang="zh-TW" altLang="en-US" sz="800" dirty="0">
              <a:latin typeface="標楷體" panose="03000509000000000000" pitchFamily="65" charset="-120"/>
              <a:ea typeface="標楷體" panose="03000509000000000000" pitchFamily="65" charset="-120"/>
            </a:endParaRPr>
          </a:p>
        </p:txBody>
      </p:sp>
      <p:sp>
        <p:nvSpPr>
          <p:cNvPr id="34" name="文字方塊 33"/>
          <p:cNvSpPr txBox="1"/>
          <p:nvPr/>
        </p:nvSpPr>
        <p:spPr>
          <a:xfrm>
            <a:off x="2520171" y="5155066"/>
            <a:ext cx="1079322" cy="142953"/>
          </a:xfrm>
          <a:prstGeom prst="rect">
            <a:avLst/>
          </a:prstGeom>
          <a:solidFill>
            <a:schemeClr val="bg1"/>
          </a:solidFill>
        </p:spPr>
        <p:txBody>
          <a:bodyPr wrap="square" rtlCol="0">
            <a:spAutoFit/>
          </a:bodyPr>
          <a:lstStyle/>
          <a:p>
            <a:endParaRPr lang="zh-TW" altLang="en-US" sz="800" dirty="0">
              <a:latin typeface="標楷體" panose="03000509000000000000" pitchFamily="65" charset="-120"/>
              <a:ea typeface="標楷體" panose="03000509000000000000" pitchFamily="65" charset="-120"/>
            </a:endParaRPr>
          </a:p>
        </p:txBody>
      </p:sp>
      <p:sp>
        <p:nvSpPr>
          <p:cNvPr id="35" name="文字方塊 34"/>
          <p:cNvSpPr txBox="1"/>
          <p:nvPr/>
        </p:nvSpPr>
        <p:spPr>
          <a:xfrm>
            <a:off x="7200691" y="5155066"/>
            <a:ext cx="1079322" cy="142953"/>
          </a:xfrm>
          <a:prstGeom prst="rect">
            <a:avLst/>
          </a:prstGeom>
          <a:solidFill>
            <a:schemeClr val="bg1"/>
          </a:solidFill>
        </p:spPr>
        <p:txBody>
          <a:bodyPr wrap="square" rtlCol="0">
            <a:spAutoFit/>
          </a:bodyPr>
          <a:lstStyle/>
          <a:p>
            <a:endParaRPr lang="zh-TW" altLang="en-US" sz="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14790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096331" y="2780928"/>
            <a:ext cx="6624736" cy="605929"/>
          </a:xfrm>
          <a:effectLst>
            <a:outerShdw blurRad="50800" dist="38100" dir="2700000" algn="tl" rotWithShape="0">
              <a:prstClr val="black">
                <a:alpha val="40000"/>
              </a:prstClr>
            </a:outerShdw>
          </a:effectLst>
        </p:spPr>
        <p:txBody>
          <a:bodyPr>
            <a:noAutofit/>
          </a:bodyPr>
          <a:lstStyle/>
          <a:p>
            <a:pPr algn="l"/>
            <a:r>
              <a:rPr lang="zh-TW" altLang="en-US" dirty="0" smtClean="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四</a:t>
            </a:r>
            <a:r>
              <a:rPr lang="zh-TW" altLang="en-US" dirty="0" smtClean="0">
                <a:latin typeface="標楷體" panose="03000509000000000000" pitchFamily="65" charset="-120"/>
                <a:ea typeface="標楷體" panose="03000509000000000000" pitchFamily="65" charset="-120"/>
              </a:rPr>
              <a:t>、車辨成功率</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95645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87624" y="836712"/>
            <a:ext cx="6624736" cy="605929"/>
          </a:xfrm>
          <a:effectLst>
            <a:outerShdw blurRad="50800" dist="38100" dir="2700000" algn="tl" rotWithShape="0">
              <a:prstClr val="black">
                <a:alpha val="40000"/>
              </a:prstClr>
            </a:outerShdw>
          </a:effectLst>
        </p:spPr>
        <p:txBody>
          <a:bodyPr>
            <a:noAutofit/>
          </a:bodyPr>
          <a:lstStyle/>
          <a:p>
            <a:pPr algn="l"/>
            <a:r>
              <a:rPr lang="zh-TW" altLang="en-US" dirty="0" smtClean="0">
                <a:latin typeface="標楷體" panose="03000509000000000000" pitchFamily="65" charset="-120"/>
                <a:ea typeface="標楷體" panose="03000509000000000000" pitchFamily="65" charset="-120"/>
              </a:rPr>
              <a:t> </a:t>
            </a:r>
            <a:endParaRPr lang="zh-TW" altLang="en-US" dirty="0">
              <a:latin typeface="標楷體" panose="03000509000000000000" pitchFamily="65" charset="-120"/>
              <a:ea typeface="標楷體" panose="03000509000000000000" pitchFamily="65" charset="-120"/>
            </a:endParaRPr>
          </a:p>
        </p:txBody>
      </p:sp>
      <p:sp>
        <p:nvSpPr>
          <p:cNvPr id="4" name="標題 1"/>
          <p:cNvSpPr txBox="1">
            <a:spLocks/>
          </p:cNvSpPr>
          <p:nvPr/>
        </p:nvSpPr>
        <p:spPr>
          <a:xfrm>
            <a:off x="1331640" y="382265"/>
            <a:ext cx="6624736" cy="605929"/>
          </a:xfrm>
          <a:prstGeom prst="rect">
            <a:avLst/>
          </a:prstGeom>
          <a:effectLst>
            <a:outerShdw blurRad="50800" dist="38100" dir="2700000" algn="tl" rotWithShape="0">
              <a:prstClr val="black">
                <a:alpha val="40000"/>
              </a:prstClr>
            </a:outerShdw>
          </a:effectLst>
        </p:spPr>
        <p:txBody>
          <a:bodyPr anchor="b">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1600" dirty="0" smtClean="0">
                <a:solidFill>
                  <a:schemeClr val="tx1"/>
                </a:solidFill>
                <a:latin typeface="標楷體" panose="03000509000000000000" pitchFamily="65" charset="-120"/>
                <a:ea typeface="標楷體" panose="03000509000000000000" pitchFamily="65" charset="-120"/>
              </a:rPr>
              <a:t>四、車辨成功率實證案</a:t>
            </a:r>
            <a:r>
              <a:rPr lang="zh-TW" altLang="en-US" sz="1600" dirty="0">
                <a:solidFill>
                  <a:schemeClr val="tx1"/>
                </a:solidFill>
                <a:latin typeface="標楷體" panose="03000509000000000000" pitchFamily="65" charset="-120"/>
                <a:ea typeface="標楷體" panose="03000509000000000000" pitchFamily="65" charset="-120"/>
              </a:rPr>
              <a:t>例</a:t>
            </a:r>
            <a:endParaRPr lang="en-US" altLang="zh-TW" sz="1600" dirty="0" smtClean="0">
              <a:solidFill>
                <a:schemeClr val="tx1"/>
              </a:solidFill>
              <a:latin typeface="標楷體" panose="03000509000000000000" pitchFamily="65" charset="-120"/>
              <a:ea typeface="標楷體" panose="03000509000000000000" pitchFamily="65" charset="-120"/>
            </a:endParaRPr>
          </a:p>
          <a:p>
            <a:endParaRPr lang="en-US" altLang="zh-TW" sz="1600" dirty="0" smtClean="0">
              <a:solidFill>
                <a:schemeClr val="tx1"/>
              </a:solidFill>
              <a:latin typeface="標楷體" panose="03000509000000000000" pitchFamily="65" charset="-120"/>
              <a:ea typeface="標楷體" panose="03000509000000000000" pitchFamily="65" charset="-120"/>
            </a:endParaRPr>
          </a:p>
          <a:p>
            <a:r>
              <a:rPr lang="zh-TW" altLang="en-US" sz="1600" dirty="0" smtClean="0">
                <a:solidFill>
                  <a:schemeClr val="tx1"/>
                </a:solidFill>
                <a:latin typeface="標楷體" panose="03000509000000000000" pitchFamily="65" charset="-120"/>
                <a:ea typeface="標楷體" panose="03000509000000000000" pitchFamily="65" charset="-120"/>
              </a:rPr>
              <a:t>台北小巨蛋實測 車輛 進入 </a:t>
            </a:r>
            <a:r>
              <a:rPr lang="en-US" altLang="zh-TW" sz="1600" dirty="0" smtClean="0">
                <a:solidFill>
                  <a:schemeClr val="tx1"/>
                </a:solidFill>
                <a:latin typeface="標楷體" panose="03000509000000000000" pitchFamily="65" charset="-120"/>
                <a:ea typeface="標楷體" panose="03000509000000000000" pitchFamily="65" charset="-120"/>
              </a:rPr>
              <a:t>20</a:t>
            </a:r>
            <a:r>
              <a:rPr lang="zh-TW" altLang="en-US" sz="1600" dirty="0" smtClean="0">
                <a:solidFill>
                  <a:schemeClr val="tx1"/>
                </a:solidFill>
                <a:latin typeface="標楷體" panose="03000509000000000000" pitchFamily="65" charset="-120"/>
                <a:ea typeface="標楷體" panose="03000509000000000000" pitchFamily="65" charset="-120"/>
              </a:rPr>
              <a:t>輛 </a:t>
            </a:r>
            <a:r>
              <a:rPr lang="en-US" altLang="zh-TW" sz="1600" dirty="0" smtClean="0">
                <a:solidFill>
                  <a:schemeClr val="tx1"/>
                </a:solidFill>
                <a:latin typeface="標楷體" panose="03000509000000000000" pitchFamily="65" charset="-120"/>
                <a:ea typeface="標楷體" panose="03000509000000000000" pitchFamily="65" charset="-120"/>
              </a:rPr>
              <a:t>, </a:t>
            </a:r>
            <a:r>
              <a:rPr lang="zh-TW" altLang="en-US" sz="1600" dirty="0" smtClean="0">
                <a:solidFill>
                  <a:schemeClr val="tx1"/>
                </a:solidFill>
                <a:latin typeface="標楷體" panose="03000509000000000000" pitchFamily="65" charset="-120"/>
                <a:ea typeface="標楷體" panose="03000509000000000000" pitchFamily="65" charset="-120"/>
              </a:rPr>
              <a:t>離開</a:t>
            </a:r>
            <a:r>
              <a:rPr lang="en-US" altLang="zh-TW" sz="1600" dirty="0" smtClean="0">
                <a:solidFill>
                  <a:schemeClr val="tx1"/>
                </a:solidFill>
                <a:latin typeface="標楷體" panose="03000509000000000000" pitchFamily="65" charset="-120"/>
                <a:ea typeface="標楷體" panose="03000509000000000000" pitchFamily="65" charset="-120"/>
              </a:rPr>
              <a:t>30</a:t>
            </a:r>
            <a:r>
              <a:rPr lang="zh-TW" altLang="en-US" sz="1600" dirty="0" smtClean="0">
                <a:solidFill>
                  <a:schemeClr val="tx1"/>
                </a:solidFill>
                <a:latin typeface="標楷體" panose="03000509000000000000" pitchFamily="65" charset="-120"/>
                <a:ea typeface="標楷體" panose="03000509000000000000" pitchFamily="65" charset="-120"/>
              </a:rPr>
              <a:t>輛 </a:t>
            </a:r>
            <a:r>
              <a:rPr lang="en-US" altLang="zh-TW" sz="1600" dirty="0" smtClean="0">
                <a:solidFill>
                  <a:schemeClr val="tx1"/>
                </a:solidFill>
                <a:latin typeface="標楷體" panose="03000509000000000000" pitchFamily="65" charset="-120"/>
                <a:ea typeface="標楷體" panose="03000509000000000000" pitchFamily="65" charset="-120"/>
              </a:rPr>
              <a:t>, </a:t>
            </a:r>
            <a:r>
              <a:rPr lang="zh-TW" altLang="en-US" sz="1600" dirty="0" smtClean="0">
                <a:solidFill>
                  <a:schemeClr val="tx1"/>
                </a:solidFill>
                <a:latin typeface="標楷體" panose="03000509000000000000" pitchFamily="65" charset="-120"/>
                <a:ea typeface="標楷體" panose="03000509000000000000" pitchFamily="65" charset="-120"/>
              </a:rPr>
              <a:t>車牌辨識成功率</a:t>
            </a:r>
            <a:r>
              <a:rPr lang="en-US" altLang="zh-TW" sz="1600" dirty="0" smtClean="0">
                <a:solidFill>
                  <a:schemeClr val="tx1"/>
                </a:solidFill>
                <a:latin typeface="標楷體" panose="03000509000000000000" pitchFamily="65" charset="-120"/>
                <a:ea typeface="標楷體" panose="03000509000000000000" pitchFamily="65" charset="-120"/>
              </a:rPr>
              <a:t>100%</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701" y="2792363"/>
            <a:ext cx="4248472" cy="4065637"/>
          </a:xfrm>
          <a:prstGeom prst="rect">
            <a:avLst/>
          </a:prstGeom>
          <a:ln>
            <a:solidFill>
              <a:schemeClr val="accent1"/>
            </a:solidFill>
          </a:ln>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311152"/>
            <a:ext cx="5812483" cy="1171872"/>
          </a:xfrm>
          <a:prstGeom prst="rect">
            <a:avLst/>
          </a:prstGeom>
          <a:ln w="3175">
            <a:solidFill>
              <a:schemeClr val="tx1"/>
            </a:solidFill>
          </a:ln>
        </p:spPr>
      </p:pic>
    </p:spTree>
    <p:extLst>
      <p:ext uri="{BB962C8B-B14F-4D97-AF65-F5344CB8AC3E}">
        <p14:creationId xmlns:p14="http://schemas.microsoft.com/office/powerpoint/2010/main" val="3795645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555776" y="2708920"/>
            <a:ext cx="4176464" cy="840904"/>
          </a:xfrm>
          <a:effectLst>
            <a:outerShdw blurRad="50800" dist="38100" dir="2700000" algn="tl" rotWithShape="0">
              <a:prstClr val="black">
                <a:alpha val="40000"/>
              </a:prstClr>
            </a:outerShdw>
          </a:effectLst>
        </p:spPr>
        <p:txBody>
          <a:bodyPr>
            <a:normAutofit fontScale="90000"/>
          </a:bodyPr>
          <a:lstStyle/>
          <a:p>
            <a:pPr algn="l"/>
            <a:r>
              <a:rPr lang="zh-TW" altLang="en-US" dirty="0" smtClean="0">
                <a:latin typeface="標楷體" panose="03000509000000000000" pitchFamily="65" charset="-120"/>
                <a:ea typeface="標楷體" panose="03000509000000000000" pitchFamily="65" charset="-120"/>
              </a:rPr>
              <a:t>一、使用需求</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91134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descr="一張含有 戶外, 天空, 車輛, 道路 的圖片&#10;&#10;自動產生的描述">
            <a:extLst>
              <a:ext uri="{FF2B5EF4-FFF2-40B4-BE49-F238E27FC236}">
                <a16:creationId xmlns:a16="http://schemas.microsoft.com/office/drawing/2014/main" id="{FE072805-E15E-D4B2-605B-497662229C43}"/>
              </a:ext>
            </a:extLst>
          </p:cNvPr>
          <p:cNvPicPr>
            <a:picLocks noChangeAspect="1"/>
          </p:cNvPicPr>
          <p:nvPr/>
        </p:nvPicPr>
        <p:blipFill>
          <a:blip r:embed="rId3"/>
          <a:stretch>
            <a:fillRect/>
          </a:stretch>
        </p:blipFill>
        <p:spPr>
          <a:xfrm>
            <a:off x="1440413" y="746793"/>
            <a:ext cx="6487329" cy="3583223"/>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rot="557419">
            <a:off x="4318094" y="2632135"/>
            <a:ext cx="1255958" cy="1607041"/>
          </a:xfrm>
          <a:custGeom>
            <a:avLst/>
            <a:gdLst>
              <a:gd name="connsiteX0" fmla="*/ 0 w 1476400"/>
              <a:gd name="connsiteY0" fmla="*/ 0 h 1154642"/>
              <a:gd name="connsiteX1" fmla="*/ 1476400 w 1476400"/>
              <a:gd name="connsiteY1" fmla="*/ 0 h 1154642"/>
              <a:gd name="connsiteX2" fmla="*/ 1476400 w 1476400"/>
              <a:gd name="connsiteY2" fmla="*/ 1154642 h 1154642"/>
              <a:gd name="connsiteX3" fmla="*/ 0 w 1476400"/>
              <a:gd name="connsiteY3" fmla="*/ 1154642 h 1154642"/>
              <a:gd name="connsiteX4" fmla="*/ 0 w 1476400"/>
              <a:gd name="connsiteY4" fmla="*/ 0 h 1154642"/>
              <a:gd name="connsiteX0" fmla="*/ 0 w 2073300"/>
              <a:gd name="connsiteY0" fmla="*/ 0 h 1154642"/>
              <a:gd name="connsiteX1" fmla="*/ 1476400 w 2073300"/>
              <a:gd name="connsiteY1" fmla="*/ 0 h 1154642"/>
              <a:gd name="connsiteX2" fmla="*/ 2073300 w 2073300"/>
              <a:gd name="connsiteY2" fmla="*/ 1148292 h 1154642"/>
              <a:gd name="connsiteX3" fmla="*/ 0 w 2073300"/>
              <a:gd name="connsiteY3" fmla="*/ 1154642 h 1154642"/>
              <a:gd name="connsiteX4" fmla="*/ 0 w 2073300"/>
              <a:gd name="connsiteY4" fmla="*/ 0 h 1154642"/>
              <a:gd name="connsiteX0" fmla="*/ 0 w 2073300"/>
              <a:gd name="connsiteY0" fmla="*/ 15872 h 1170514"/>
              <a:gd name="connsiteX1" fmla="*/ 866800 w 2073300"/>
              <a:gd name="connsiteY1" fmla="*/ 0 h 1170514"/>
              <a:gd name="connsiteX2" fmla="*/ 2073300 w 2073300"/>
              <a:gd name="connsiteY2" fmla="*/ 1164164 h 1170514"/>
              <a:gd name="connsiteX3" fmla="*/ 0 w 2073300"/>
              <a:gd name="connsiteY3" fmla="*/ 1170514 h 1170514"/>
              <a:gd name="connsiteX4" fmla="*/ 0 w 2073300"/>
              <a:gd name="connsiteY4" fmla="*/ 15872 h 117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300" h="1170514">
                <a:moveTo>
                  <a:pt x="0" y="15872"/>
                </a:moveTo>
                <a:lnTo>
                  <a:pt x="866800" y="0"/>
                </a:lnTo>
                <a:lnTo>
                  <a:pt x="2073300" y="1164164"/>
                </a:lnTo>
                <a:lnTo>
                  <a:pt x="0" y="1170514"/>
                </a:lnTo>
                <a:lnTo>
                  <a:pt x="0" y="15872"/>
                </a:lnTo>
                <a:close/>
              </a:path>
            </a:pathLst>
          </a:cu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smtClean="0">
              <a:latin typeface="微軟正黑體" panose="020B0604030504040204" pitchFamily="34" charset="-120"/>
              <a:ea typeface="微軟正黑體" panose="020B0604030504040204" pitchFamily="34" charset="-120"/>
            </a:endParaRPr>
          </a:p>
        </p:txBody>
      </p:sp>
      <p:sp>
        <p:nvSpPr>
          <p:cNvPr id="14" name="向下箭號 13"/>
          <p:cNvSpPr/>
          <p:nvPr/>
        </p:nvSpPr>
        <p:spPr>
          <a:xfrm rot="10800000">
            <a:off x="4449901" y="2837198"/>
            <a:ext cx="468355" cy="758201"/>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smtClean="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3038933" y="154345"/>
            <a:ext cx="4888809" cy="400110"/>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新屋永豐餘 南門進廠及過磅位置</a:t>
            </a:r>
            <a:endParaRPr lang="zh-TW" altLang="en-US" sz="2000" b="1" dirty="0">
              <a:latin typeface="微軟正黑體" panose="020B0604030504040204" pitchFamily="34" charset="-120"/>
              <a:ea typeface="微軟正黑體" panose="020B0604030504040204" pitchFamily="34" charset="-120"/>
            </a:endParaRPr>
          </a:p>
        </p:txBody>
      </p:sp>
      <p:sp>
        <p:nvSpPr>
          <p:cNvPr id="19" name="標題 1"/>
          <p:cNvSpPr>
            <a:spLocks noGrp="1"/>
          </p:cNvSpPr>
          <p:nvPr>
            <p:ph type="ctrTitle"/>
          </p:nvPr>
        </p:nvSpPr>
        <p:spPr>
          <a:xfrm>
            <a:off x="1218917" y="4225776"/>
            <a:ext cx="7560840" cy="2160240"/>
          </a:xfrm>
          <a:effectLst>
            <a:outerShdw blurRad="50800" dist="38100" dir="2700000" algn="tl" rotWithShape="0">
              <a:prstClr val="black">
                <a:alpha val="40000"/>
              </a:prstClr>
            </a:outerShdw>
          </a:effectLst>
        </p:spPr>
        <p:txBody>
          <a:bodyPr>
            <a:normAutofit/>
          </a:bodyPr>
          <a:lstStyle/>
          <a:p>
            <a:pPr algn="l"/>
            <a:r>
              <a:rPr lang="zh-TW" altLang="en-US" sz="1600" dirty="0" smtClean="0">
                <a:latin typeface="標楷體" panose="03000509000000000000" pitchFamily="65" charset="-120"/>
                <a:ea typeface="標楷體" panose="03000509000000000000" pitchFamily="65" charset="-120"/>
              </a:rPr>
              <a:t>需求</a:t>
            </a:r>
            <a:r>
              <a:rPr lang="en-US" altLang="zh-TW" sz="1600" dirty="0" smtClean="0">
                <a:latin typeface="標楷體" panose="03000509000000000000" pitchFamily="65" charset="-120"/>
                <a:ea typeface="標楷體" panose="03000509000000000000" pitchFamily="65" charset="-120"/>
              </a:rPr>
              <a:t>:</a:t>
            </a:r>
            <a:br>
              <a:rPr lang="en-US" altLang="zh-TW" sz="1600" dirty="0" smtClean="0">
                <a:latin typeface="標楷體" panose="03000509000000000000" pitchFamily="65" charset="-120"/>
                <a:ea typeface="標楷體" panose="03000509000000000000" pitchFamily="65" charset="-120"/>
              </a:rPr>
            </a:br>
            <a:r>
              <a:rPr lang="zh-TW" altLang="en-US" sz="1600" dirty="0" smtClean="0">
                <a:latin typeface="標楷體" panose="03000509000000000000" pitchFamily="65" charset="-120"/>
                <a:ea typeface="標楷體" panose="03000509000000000000" pitchFamily="65" charset="-120"/>
              </a:rPr>
              <a:t>一、 依業主要求於南門門口</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單線雙向</a:t>
            </a:r>
            <a:r>
              <a:rPr lang="en-US" altLang="zh-TW" sz="1600" dirty="0" smtClean="0">
                <a:latin typeface="標楷體" panose="03000509000000000000" pitchFamily="65" charset="-120"/>
                <a:ea typeface="標楷體" panose="03000509000000000000" pitchFamily="65" charset="-120"/>
              </a:rPr>
              <a:t>) </a:t>
            </a:r>
            <a:r>
              <a:rPr lang="zh-TW" altLang="en-US" sz="1600" dirty="0" smtClean="0">
                <a:latin typeface="標楷體" panose="03000509000000000000" pitchFamily="65" charset="-120"/>
                <a:ea typeface="標楷體" panose="03000509000000000000" pitchFamily="65" charset="-120"/>
              </a:rPr>
              <a:t>架設車牌辨識系統，控管新屋廠車輛進出，連動</a:t>
            </a:r>
            <a:r>
              <a:rPr lang="en-US" altLang="zh-TW" sz="1600" dirty="0" smtClean="0">
                <a:latin typeface="標楷體" panose="03000509000000000000" pitchFamily="65" charset="-120"/>
                <a:ea typeface="標楷體" panose="03000509000000000000" pitchFamily="65" charset="-120"/>
              </a:rPr>
              <a:t> LED</a:t>
            </a:r>
            <a:r>
              <a:rPr lang="zh-TW" altLang="en-US" sz="1600" dirty="0" smtClean="0">
                <a:latin typeface="標楷體" panose="03000509000000000000" pitchFamily="65" charset="-120"/>
                <a:ea typeface="標楷體" panose="03000509000000000000" pitchFamily="65" charset="-120"/>
              </a:rPr>
              <a:t>字幕機</a:t>
            </a:r>
            <a:r>
              <a:rPr lang="zh-TW" altLang="en-US" sz="1600" dirty="0">
                <a:latin typeface="標楷體" panose="03000509000000000000" pitchFamily="65" charset="-120"/>
                <a:ea typeface="標楷體" panose="03000509000000000000" pitchFamily="65" charset="-120"/>
              </a:rPr>
              <a:t>及</a:t>
            </a:r>
            <a:r>
              <a:rPr lang="zh-TW" altLang="en-US" sz="1600" dirty="0" smtClean="0">
                <a:latin typeface="標楷體" panose="03000509000000000000" pitchFamily="65" charset="-120"/>
                <a:ea typeface="標楷體" panose="03000509000000000000" pitchFamily="65" charset="-120"/>
              </a:rPr>
              <a:t>跑馬燈 </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由管理系統進行車輛資料查詢、廠內車流現況，做到廠區車輛管控自動化需求。</a:t>
            </a:r>
            <a:r>
              <a:rPr lang="en-US" altLang="zh-TW" sz="1600" dirty="0" smtClean="0">
                <a:latin typeface="標楷體" panose="03000509000000000000" pitchFamily="65" charset="-120"/>
                <a:ea typeface="標楷體" panose="03000509000000000000" pitchFamily="65" charset="-120"/>
              </a:rPr>
              <a:t/>
            </a:r>
            <a:br>
              <a:rPr lang="en-US" altLang="zh-TW" sz="1600" dirty="0" smtClean="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
            </a:r>
            <a:br>
              <a:rPr lang="en-US" altLang="zh-TW" sz="1600" dirty="0">
                <a:latin typeface="標楷體" panose="03000509000000000000" pitchFamily="65" charset="-120"/>
                <a:ea typeface="標楷體" panose="03000509000000000000" pitchFamily="65" charset="-120"/>
              </a:rPr>
            </a:br>
            <a:r>
              <a:rPr lang="zh-TW" altLang="en-US" sz="1600" dirty="0" smtClean="0">
                <a:latin typeface="標楷體" panose="03000509000000000000" pitchFamily="65" charset="-120"/>
                <a:ea typeface="標楷體" panose="03000509000000000000" pitchFamily="65" charset="-120"/>
              </a:rPr>
              <a:t>二、車牌辨識成功率需 </a:t>
            </a:r>
            <a:r>
              <a:rPr lang="en-US" altLang="zh-TW" sz="1600" dirty="0" smtClean="0">
                <a:latin typeface="標楷體" panose="03000509000000000000" pitchFamily="65" charset="-120"/>
                <a:ea typeface="標楷體" panose="03000509000000000000" pitchFamily="65" charset="-120"/>
              </a:rPr>
              <a:t>&gt; 95%</a:t>
            </a:r>
            <a:br>
              <a:rPr lang="en-US" altLang="zh-TW" sz="1600" dirty="0" smtClean="0">
                <a:latin typeface="標楷體" panose="03000509000000000000" pitchFamily="65" charset="-120"/>
                <a:ea typeface="標楷體" panose="03000509000000000000" pitchFamily="65" charset="-120"/>
              </a:rPr>
            </a:b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97248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p:cNvSpPr txBox="1"/>
          <p:nvPr/>
        </p:nvSpPr>
        <p:spPr>
          <a:xfrm>
            <a:off x="3038933" y="154345"/>
            <a:ext cx="4888809" cy="400110"/>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新屋永豐餘 南門出廠過磅位置</a:t>
            </a:r>
            <a:endParaRPr lang="zh-TW" altLang="en-US" sz="2000" b="1" dirty="0">
              <a:latin typeface="微軟正黑體" panose="020B0604030504040204" pitchFamily="34" charset="-120"/>
              <a:ea typeface="微軟正黑體" panose="020B0604030504040204" pitchFamily="34" charset="-120"/>
            </a:endParaRPr>
          </a:p>
        </p:txBody>
      </p:sp>
      <p:sp>
        <p:nvSpPr>
          <p:cNvPr id="9" name="箭號: 向右 4">
            <a:extLst>
              <a:ext uri="{FF2B5EF4-FFF2-40B4-BE49-F238E27FC236}">
                <a16:creationId xmlns:a16="http://schemas.microsoft.com/office/drawing/2014/main" id="{36E521FC-031D-E920-7487-6BF5DBE65CB6}"/>
              </a:ext>
            </a:extLst>
          </p:cNvPr>
          <p:cNvSpPr/>
          <p:nvPr/>
        </p:nvSpPr>
        <p:spPr>
          <a:xfrm rot="1339772">
            <a:off x="2758160" y="1646269"/>
            <a:ext cx="791897" cy="25607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F9601E4-2C93-304B-B231-B356C6C6FB83}"/>
              </a:ext>
            </a:extLst>
          </p:cNvPr>
          <p:cNvSpPr txBox="1"/>
          <p:nvPr/>
        </p:nvSpPr>
        <p:spPr>
          <a:xfrm>
            <a:off x="2084742" y="1505436"/>
            <a:ext cx="791897"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正門口</a:t>
            </a:r>
          </a:p>
        </p:txBody>
      </p:sp>
      <p:pic>
        <p:nvPicPr>
          <p:cNvPr id="11" name="圖片 10" descr="一張含有 戶外, 天空, 道路, 建築 的圖片&#10;&#10;自動產生的描述">
            <a:extLst>
              <a:ext uri="{FF2B5EF4-FFF2-40B4-BE49-F238E27FC236}">
                <a16:creationId xmlns:a16="http://schemas.microsoft.com/office/drawing/2014/main" id="{FD200BFD-2498-84BC-EA7C-46F216C83E15}"/>
              </a:ext>
            </a:extLst>
          </p:cNvPr>
          <p:cNvPicPr>
            <a:picLocks noChangeAspect="1"/>
          </p:cNvPicPr>
          <p:nvPr/>
        </p:nvPicPr>
        <p:blipFill>
          <a:blip r:embed="rId3"/>
          <a:stretch>
            <a:fillRect/>
          </a:stretch>
        </p:blipFill>
        <p:spPr>
          <a:xfrm>
            <a:off x="1649811" y="1115655"/>
            <a:ext cx="6540413" cy="3644475"/>
          </a:xfrm>
          <a:prstGeom prst="rect">
            <a:avLst/>
          </a:prstGeom>
        </p:spPr>
      </p:pic>
      <p:sp>
        <p:nvSpPr>
          <p:cNvPr id="13" name="矩形 12">
            <a:extLst>
              <a:ext uri="{FF2B5EF4-FFF2-40B4-BE49-F238E27FC236}">
                <a16:creationId xmlns:a16="http://schemas.microsoft.com/office/drawing/2014/main" id="{FF510405-FF5D-E3C7-CC12-E00E6BC79775}"/>
              </a:ext>
            </a:extLst>
          </p:cNvPr>
          <p:cNvSpPr/>
          <p:nvPr/>
        </p:nvSpPr>
        <p:spPr>
          <a:xfrm rot="197262">
            <a:off x="2877083" y="2855018"/>
            <a:ext cx="1174389" cy="4923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D9A6E133-1997-8B57-29A9-52E9AE1D67C1}"/>
              </a:ext>
            </a:extLst>
          </p:cNvPr>
          <p:cNvSpPr txBox="1"/>
          <p:nvPr/>
        </p:nvSpPr>
        <p:spPr>
          <a:xfrm>
            <a:off x="3102803" y="2916050"/>
            <a:ext cx="932418" cy="307777"/>
          </a:xfrm>
          <a:prstGeom prst="rect">
            <a:avLst/>
          </a:prstGeom>
          <a:noFill/>
        </p:spPr>
        <p:txBody>
          <a:bodyPr wrap="square" rtlCol="0">
            <a:spAutoFit/>
          </a:bodyPr>
          <a:lstStyle/>
          <a:p>
            <a:r>
              <a:rPr lang="zh-TW" altLang="en-US" b="1" dirty="0">
                <a:solidFill>
                  <a:srgbClr val="C00000"/>
                </a:solidFill>
              </a:rPr>
              <a:t>停止線</a:t>
            </a:r>
          </a:p>
        </p:txBody>
      </p:sp>
      <p:sp>
        <p:nvSpPr>
          <p:cNvPr id="18" name="箭號: 向下 5">
            <a:extLst>
              <a:ext uri="{FF2B5EF4-FFF2-40B4-BE49-F238E27FC236}">
                <a16:creationId xmlns:a16="http://schemas.microsoft.com/office/drawing/2014/main" id="{AEDD6A18-2607-E35A-F63F-B986BB95E050}"/>
              </a:ext>
            </a:extLst>
          </p:cNvPr>
          <p:cNvSpPr/>
          <p:nvPr/>
        </p:nvSpPr>
        <p:spPr>
          <a:xfrm rot="4806710">
            <a:off x="4590879" y="1969834"/>
            <a:ext cx="262916" cy="105403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下 5">
            <a:extLst>
              <a:ext uri="{FF2B5EF4-FFF2-40B4-BE49-F238E27FC236}">
                <a16:creationId xmlns:a16="http://schemas.microsoft.com/office/drawing/2014/main" id="{AEDD6A18-2607-E35A-F63F-B986BB95E050}"/>
              </a:ext>
            </a:extLst>
          </p:cNvPr>
          <p:cNvSpPr/>
          <p:nvPr/>
        </p:nvSpPr>
        <p:spPr>
          <a:xfrm rot="16584805">
            <a:off x="6148022" y="1368462"/>
            <a:ext cx="262916" cy="3696526"/>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5638905" y="3399926"/>
            <a:ext cx="1237351" cy="369332"/>
          </a:xfrm>
          <a:prstGeom prst="rect">
            <a:avLst/>
          </a:prstGeom>
          <a:solidFill>
            <a:schemeClr val="bg1"/>
          </a:solidFill>
        </p:spPr>
        <p:txBody>
          <a:bodyPr wrap="square" rtlCol="0">
            <a:spAutoFit/>
          </a:bodyPr>
          <a:lstStyle/>
          <a:p>
            <a:r>
              <a:rPr lang="zh-TW" altLang="en-US" dirty="0" smtClean="0"/>
              <a:t>線路走</a:t>
            </a:r>
            <a:r>
              <a:rPr lang="zh-TW" altLang="en-US" dirty="0"/>
              <a:t>向</a:t>
            </a:r>
            <a:endParaRPr lang="en-US" altLang="zh-TW" dirty="0" smtClean="0"/>
          </a:p>
        </p:txBody>
      </p:sp>
      <p:sp>
        <p:nvSpPr>
          <p:cNvPr id="22" name="文字方塊 21"/>
          <p:cNvSpPr txBox="1"/>
          <p:nvPr/>
        </p:nvSpPr>
        <p:spPr>
          <a:xfrm>
            <a:off x="4006551" y="1929405"/>
            <a:ext cx="1257551" cy="369332"/>
          </a:xfrm>
          <a:prstGeom prst="rect">
            <a:avLst/>
          </a:prstGeom>
          <a:solidFill>
            <a:schemeClr val="bg1"/>
          </a:solidFill>
        </p:spPr>
        <p:txBody>
          <a:bodyPr wrap="square" rtlCol="0">
            <a:spAutoFit/>
          </a:bodyPr>
          <a:lstStyle/>
          <a:p>
            <a:r>
              <a:rPr lang="zh-TW" altLang="en-US" dirty="0" smtClean="0"/>
              <a:t>車輛</a:t>
            </a:r>
            <a:r>
              <a:rPr lang="zh-TW" altLang="en-US" dirty="0"/>
              <a:t>方</a:t>
            </a:r>
            <a:r>
              <a:rPr lang="zh-TW" altLang="en-US" dirty="0" smtClean="0"/>
              <a:t>向</a:t>
            </a:r>
            <a:endParaRPr lang="en-US" altLang="zh-TW" dirty="0" smtClean="0"/>
          </a:p>
        </p:txBody>
      </p:sp>
    </p:spTree>
    <p:extLst>
      <p:ext uri="{BB962C8B-B14F-4D97-AF65-F5344CB8AC3E}">
        <p14:creationId xmlns:p14="http://schemas.microsoft.com/office/powerpoint/2010/main" val="4261746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771800" y="2924944"/>
            <a:ext cx="3672408" cy="840904"/>
          </a:xfrm>
          <a:effectLst>
            <a:outerShdw blurRad="50800" dist="38100" dir="2700000" algn="tl" rotWithShape="0">
              <a:prstClr val="black">
                <a:alpha val="40000"/>
              </a:prstClr>
            </a:outerShdw>
          </a:effectLst>
        </p:spPr>
        <p:txBody>
          <a:bodyPr>
            <a:normAutofit fontScale="90000"/>
          </a:bodyPr>
          <a:lstStyle/>
          <a:p>
            <a:pPr algn="l"/>
            <a:r>
              <a:rPr lang="zh-TW" altLang="en-US" dirty="0" smtClean="0">
                <a:latin typeface="標楷體" panose="03000509000000000000" pitchFamily="65" charset="-120"/>
                <a:ea typeface="標楷體" panose="03000509000000000000" pitchFamily="65" charset="-120"/>
              </a:rPr>
              <a:t>二、系統規劃</a:t>
            </a:r>
            <a:endParaRPr lang="zh-TW" altLang="en-US" dirty="0">
              <a:latin typeface="標楷體" panose="03000509000000000000" pitchFamily="65" charset="-120"/>
              <a:ea typeface="標楷體" panose="03000509000000000000" pitchFamily="65" charset="-120"/>
            </a:endParaRPr>
          </a:p>
        </p:txBody>
      </p:sp>
      <p:sp>
        <p:nvSpPr>
          <p:cNvPr id="3" name="文字方塊 2"/>
          <p:cNvSpPr txBox="1"/>
          <p:nvPr/>
        </p:nvSpPr>
        <p:spPr>
          <a:xfrm>
            <a:off x="8779757" y="6381328"/>
            <a:ext cx="300082" cy="369332"/>
          </a:xfrm>
          <a:prstGeom prst="rect">
            <a:avLst/>
          </a:prstGeom>
          <a:noFill/>
        </p:spPr>
        <p:txBody>
          <a:bodyPr wrap="none" rtlCol="0">
            <a:spAutoFit/>
          </a:bodyPr>
          <a:lstStyle/>
          <a:p>
            <a:r>
              <a:rPr lang="en-US" altLang="zh-TW" dirty="0" smtClean="0"/>
              <a:t>3</a:t>
            </a:r>
            <a:endParaRPr lang="zh-TW" altLang="en-US" dirty="0"/>
          </a:p>
        </p:txBody>
      </p:sp>
    </p:spTree>
    <p:extLst>
      <p:ext uri="{BB962C8B-B14F-4D97-AF65-F5344CB8AC3E}">
        <p14:creationId xmlns:p14="http://schemas.microsoft.com/office/powerpoint/2010/main" val="749616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直線接點 265"/>
          <p:cNvCxnSpPr/>
          <p:nvPr/>
        </p:nvCxnSpPr>
        <p:spPr>
          <a:xfrm flipH="1">
            <a:off x="7584338" y="4180273"/>
            <a:ext cx="2308" cy="474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ctrTitle"/>
          </p:nvPr>
        </p:nvSpPr>
        <p:spPr>
          <a:xfrm>
            <a:off x="251520" y="184666"/>
            <a:ext cx="3251643" cy="582960"/>
          </a:xfrm>
        </p:spPr>
        <p:txBody>
          <a:bodyPr>
            <a:normAutofit fontScale="90000"/>
          </a:bodyPr>
          <a:lstStyle/>
          <a:p>
            <a:pPr algn="l"/>
            <a:r>
              <a:rPr lang="zh-TW" altLang="en-US" sz="2800" dirty="0" smtClean="0">
                <a:solidFill>
                  <a:schemeClr val="tx1"/>
                </a:solidFill>
                <a:latin typeface="標楷體" panose="03000509000000000000" pitchFamily="65" charset="-120"/>
                <a:ea typeface="標楷體" panose="03000509000000000000" pitchFamily="65" charset="-120"/>
              </a:rPr>
              <a:t>新屋永豐餘</a:t>
            </a:r>
            <a:r>
              <a:rPr lang="en-US" altLang="zh-TW" sz="2800" dirty="0" smtClean="0">
                <a:solidFill>
                  <a:schemeClr val="tx1"/>
                </a:solidFill>
                <a:latin typeface="標楷體" panose="03000509000000000000" pitchFamily="65" charset="-120"/>
                <a:ea typeface="標楷體" panose="03000509000000000000" pitchFamily="65" charset="-120"/>
              </a:rPr>
              <a:t/>
            </a:r>
            <a:br>
              <a:rPr lang="en-US" altLang="zh-TW" sz="2800" dirty="0" smtClean="0">
                <a:solidFill>
                  <a:schemeClr val="tx1"/>
                </a:solidFill>
                <a:latin typeface="標楷體" panose="03000509000000000000" pitchFamily="65" charset="-120"/>
                <a:ea typeface="標楷體" panose="03000509000000000000" pitchFamily="65" charset="-120"/>
              </a:rPr>
            </a:br>
            <a:r>
              <a:rPr lang="zh-TW" altLang="en-US" sz="2800" dirty="0" smtClean="0">
                <a:solidFill>
                  <a:schemeClr val="tx1"/>
                </a:solidFill>
                <a:latin typeface="標楷體" panose="03000509000000000000" pitchFamily="65" charset="-120"/>
                <a:ea typeface="標楷體" panose="03000509000000000000" pitchFamily="65" charset="-120"/>
              </a:rPr>
              <a:t>硬體系統架構</a:t>
            </a:r>
            <a:r>
              <a:rPr lang="en-US" altLang="zh-TW" sz="2800" dirty="0" smtClean="0">
                <a:solidFill>
                  <a:schemeClr val="tx1"/>
                </a:solidFill>
                <a:latin typeface="標楷體" panose="03000509000000000000" pitchFamily="65" charset="-120"/>
                <a:ea typeface="標楷體" panose="03000509000000000000" pitchFamily="65" charset="-120"/>
              </a:rPr>
              <a:t>(</a:t>
            </a:r>
            <a:r>
              <a:rPr lang="zh-TW" altLang="en-US" sz="2800" dirty="0" smtClean="0">
                <a:solidFill>
                  <a:schemeClr val="tx1"/>
                </a:solidFill>
                <a:latin typeface="標楷體" panose="03000509000000000000" pitchFamily="65" charset="-120"/>
                <a:ea typeface="標楷體" panose="03000509000000000000" pitchFamily="65" charset="-120"/>
              </a:rPr>
              <a:t>構想圖</a:t>
            </a:r>
            <a:r>
              <a:rPr lang="en-US" altLang="zh-TW" sz="2800" dirty="0" smtClean="0">
                <a:solidFill>
                  <a:schemeClr val="tx1"/>
                </a:solidFill>
                <a:latin typeface="標楷體" panose="03000509000000000000" pitchFamily="65" charset="-120"/>
                <a:ea typeface="標楷體" panose="03000509000000000000" pitchFamily="65" charset="-120"/>
              </a:rPr>
              <a:t>)</a:t>
            </a:r>
            <a:endParaRPr lang="zh-TW" altLang="en-US" sz="2800" dirty="0">
              <a:solidFill>
                <a:schemeClr val="tx1"/>
              </a:solidFill>
              <a:latin typeface="標楷體" panose="03000509000000000000" pitchFamily="65" charset="-120"/>
              <a:ea typeface="標楷體" panose="03000509000000000000" pitchFamily="65" charset="-120"/>
            </a:endParaRPr>
          </a:p>
        </p:txBody>
      </p:sp>
      <p:cxnSp>
        <p:nvCxnSpPr>
          <p:cNvPr id="27" name="直線接點 26"/>
          <p:cNvCxnSpPr/>
          <p:nvPr/>
        </p:nvCxnSpPr>
        <p:spPr>
          <a:xfrm>
            <a:off x="5921809" y="1962065"/>
            <a:ext cx="0" cy="4121678"/>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81" name="文字方塊 180"/>
          <p:cNvSpPr txBox="1"/>
          <p:nvPr/>
        </p:nvSpPr>
        <p:spPr>
          <a:xfrm>
            <a:off x="4321834" y="1718320"/>
            <a:ext cx="553998" cy="3282061"/>
          </a:xfrm>
          <a:prstGeom prst="rect">
            <a:avLst/>
          </a:prstGeom>
          <a:noFill/>
          <a:ln>
            <a:noFill/>
          </a:ln>
        </p:spPr>
        <p:txBody>
          <a:bodyPr vert="eaVert" wrap="square" rtlCol="0">
            <a:spAutoFit/>
          </a:bodyPr>
          <a:lstStyle/>
          <a:p>
            <a:r>
              <a:rPr lang="zh-TW" altLang="en-US" sz="2400" b="1" dirty="0" smtClean="0">
                <a:solidFill>
                  <a:schemeClr val="bg1">
                    <a:lumMod val="75000"/>
                  </a:schemeClr>
                </a:solidFill>
                <a:latin typeface="標楷體" panose="03000509000000000000" pitchFamily="65" charset="-120"/>
                <a:ea typeface="標楷體" panose="03000509000000000000" pitchFamily="65" charset="-120"/>
              </a:rPr>
              <a:t>進    出    車    道</a:t>
            </a:r>
            <a:endParaRPr lang="zh-TW" altLang="en-US" sz="2400" b="1" dirty="0">
              <a:solidFill>
                <a:schemeClr val="bg1">
                  <a:lumMod val="75000"/>
                </a:schemeClr>
              </a:solidFill>
              <a:latin typeface="標楷體" panose="03000509000000000000" pitchFamily="65" charset="-120"/>
              <a:ea typeface="標楷體" panose="03000509000000000000" pitchFamily="65" charset="-120"/>
            </a:endParaRPr>
          </a:p>
        </p:txBody>
      </p:sp>
      <p:sp>
        <p:nvSpPr>
          <p:cNvPr id="213" name="向下箭號 212"/>
          <p:cNvSpPr/>
          <p:nvPr/>
        </p:nvSpPr>
        <p:spPr>
          <a:xfrm rot="10800000">
            <a:off x="4603255" y="5204146"/>
            <a:ext cx="429656" cy="57296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25" name="標題 1"/>
          <p:cNvSpPr txBox="1">
            <a:spLocks/>
          </p:cNvSpPr>
          <p:nvPr/>
        </p:nvSpPr>
        <p:spPr>
          <a:xfrm>
            <a:off x="3994263" y="5654557"/>
            <a:ext cx="1306083" cy="476146"/>
          </a:xfrm>
          <a:prstGeom prst="rect">
            <a:avLst/>
          </a:prstGeom>
        </p:spPr>
        <p:txBody>
          <a:bodyPr anchor="b">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200" dirty="0" smtClean="0">
                <a:solidFill>
                  <a:schemeClr val="bg1">
                    <a:lumMod val="65000"/>
                  </a:schemeClr>
                </a:solidFill>
                <a:latin typeface="標楷體" panose="03000509000000000000" pitchFamily="65" charset="-120"/>
                <a:ea typeface="標楷體" panose="03000509000000000000" pitchFamily="65" charset="-120"/>
              </a:rPr>
              <a:t>南門出入口</a:t>
            </a:r>
            <a:endParaRPr lang="zh-TW" altLang="en-US" sz="2200" dirty="0">
              <a:solidFill>
                <a:schemeClr val="bg1">
                  <a:lumMod val="65000"/>
                </a:schemeClr>
              </a:solidFill>
              <a:latin typeface="標楷體" panose="03000509000000000000" pitchFamily="65" charset="-120"/>
              <a:ea typeface="標楷體" panose="03000509000000000000" pitchFamily="65" charset="-120"/>
            </a:endParaRPr>
          </a:p>
        </p:txBody>
      </p:sp>
      <p:sp>
        <p:nvSpPr>
          <p:cNvPr id="230" name="手繪多邊形 229"/>
          <p:cNvSpPr/>
          <p:nvPr/>
        </p:nvSpPr>
        <p:spPr>
          <a:xfrm>
            <a:off x="5921809" y="1556792"/>
            <a:ext cx="826221" cy="385990"/>
          </a:xfrm>
          <a:custGeom>
            <a:avLst/>
            <a:gdLst>
              <a:gd name="connsiteX0" fmla="*/ 0 w 1638300"/>
              <a:gd name="connsiteY0" fmla="*/ 819150 h 819150"/>
              <a:gd name="connsiteX1" fmla="*/ 133350 w 1638300"/>
              <a:gd name="connsiteY1" fmla="*/ 600075 h 819150"/>
              <a:gd name="connsiteX2" fmla="*/ 342900 w 1638300"/>
              <a:gd name="connsiteY2" fmla="*/ 333375 h 819150"/>
              <a:gd name="connsiteX3" fmla="*/ 571500 w 1638300"/>
              <a:gd name="connsiteY3" fmla="*/ 152400 h 819150"/>
              <a:gd name="connsiteX4" fmla="*/ 800100 w 1638300"/>
              <a:gd name="connsiteY4" fmla="*/ 66675 h 819150"/>
              <a:gd name="connsiteX5" fmla="*/ 1162050 w 1638300"/>
              <a:gd name="connsiteY5" fmla="*/ 19050 h 819150"/>
              <a:gd name="connsiteX6" fmla="*/ 1381125 w 1638300"/>
              <a:gd name="connsiteY6" fmla="*/ 9525 h 819150"/>
              <a:gd name="connsiteX7" fmla="*/ 1638300 w 1638300"/>
              <a:gd name="connsiteY7" fmla="*/ 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8300" h="819150">
                <a:moveTo>
                  <a:pt x="0" y="819150"/>
                </a:moveTo>
                <a:cubicBezTo>
                  <a:pt x="38100" y="750093"/>
                  <a:pt x="76200" y="681037"/>
                  <a:pt x="133350" y="600075"/>
                </a:cubicBezTo>
                <a:cubicBezTo>
                  <a:pt x="190500" y="519113"/>
                  <a:pt x="269875" y="407987"/>
                  <a:pt x="342900" y="333375"/>
                </a:cubicBezTo>
                <a:cubicBezTo>
                  <a:pt x="415925" y="258762"/>
                  <a:pt x="495300" y="196850"/>
                  <a:pt x="571500" y="152400"/>
                </a:cubicBezTo>
                <a:cubicBezTo>
                  <a:pt x="647700" y="107950"/>
                  <a:pt x="701675" y="88900"/>
                  <a:pt x="800100" y="66675"/>
                </a:cubicBezTo>
                <a:cubicBezTo>
                  <a:pt x="898525" y="44450"/>
                  <a:pt x="1065212" y="28575"/>
                  <a:pt x="1162050" y="19050"/>
                </a:cubicBezTo>
                <a:cubicBezTo>
                  <a:pt x="1258888" y="9525"/>
                  <a:pt x="1381125" y="9525"/>
                  <a:pt x="1381125" y="9525"/>
                </a:cubicBezTo>
                <a:lnTo>
                  <a:pt x="1638300" y="0"/>
                </a:lnTo>
              </a:path>
            </a:pathLst>
          </a:custGeom>
          <a:noFill/>
          <a:ln w="158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78" name="直線接點 77"/>
          <p:cNvCxnSpPr/>
          <p:nvPr/>
        </p:nvCxnSpPr>
        <p:spPr>
          <a:xfrm>
            <a:off x="3275856" y="1700808"/>
            <a:ext cx="0" cy="4382935"/>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063449" y="4797152"/>
            <a:ext cx="826221" cy="1138986"/>
          </a:xfrm>
          <a:prstGeom prst="rect">
            <a:avLst/>
          </a:prstGeom>
          <a:solidFill>
            <a:schemeClr val="tx1">
              <a:lumMod val="75000"/>
              <a:lumOff val="2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rPr>
              <a:t>警衛</a:t>
            </a:r>
            <a:r>
              <a:rPr lang="zh-TW" altLang="en-US" sz="1600" dirty="0">
                <a:solidFill>
                  <a:schemeClr val="bg1"/>
                </a:solidFill>
                <a:latin typeface="標楷體" panose="03000509000000000000" pitchFamily="65" charset="-120"/>
                <a:ea typeface="標楷體" panose="03000509000000000000" pitchFamily="65" charset="-120"/>
              </a:rPr>
              <a:t>室</a:t>
            </a:r>
            <a:endParaRPr lang="en-US" altLang="zh-TW" sz="1600" dirty="0" smtClean="0">
              <a:solidFill>
                <a:schemeClr val="bg1"/>
              </a:solidFill>
              <a:latin typeface="標楷體" panose="03000509000000000000" pitchFamily="65" charset="-120"/>
              <a:ea typeface="標楷體" panose="03000509000000000000" pitchFamily="65" charset="-120"/>
            </a:endParaRPr>
          </a:p>
        </p:txBody>
      </p:sp>
      <p:cxnSp>
        <p:nvCxnSpPr>
          <p:cNvPr id="80" name="直線接點 79"/>
          <p:cNvCxnSpPr>
            <a:stCxn id="230" idx="6"/>
          </p:cNvCxnSpPr>
          <p:nvPr/>
        </p:nvCxnSpPr>
        <p:spPr>
          <a:xfrm flipV="1">
            <a:off x="6618333" y="1556792"/>
            <a:ext cx="2346155" cy="4488"/>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5921809" y="156236"/>
            <a:ext cx="3042679" cy="2843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a:off x="251520" y="6100061"/>
            <a:ext cx="302433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5956186" y="6100061"/>
            <a:ext cx="302433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8" name="標題 1"/>
          <p:cNvSpPr txBox="1">
            <a:spLocks/>
          </p:cNvSpPr>
          <p:nvPr/>
        </p:nvSpPr>
        <p:spPr>
          <a:xfrm>
            <a:off x="1255563" y="5490627"/>
            <a:ext cx="842141" cy="476146"/>
          </a:xfrm>
          <a:prstGeom prst="rect">
            <a:avLst/>
          </a:prstGeom>
        </p:spPr>
        <p:txBody>
          <a:bodyPr anchor="b">
            <a:normAutofit fontScale="975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200" dirty="0">
                <a:solidFill>
                  <a:schemeClr val="bg1">
                    <a:lumMod val="65000"/>
                  </a:schemeClr>
                </a:solidFill>
                <a:latin typeface="標楷體" panose="03000509000000000000" pitchFamily="65" charset="-120"/>
                <a:ea typeface="標楷體" panose="03000509000000000000" pitchFamily="65" charset="-120"/>
              </a:rPr>
              <a:t>圍牆</a:t>
            </a:r>
          </a:p>
        </p:txBody>
      </p:sp>
      <p:sp>
        <p:nvSpPr>
          <p:cNvPr id="101" name="標題 1"/>
          <p:cNvSpPr txBox="1">
            <a:spLocks/>
          </p:cNvSpPr>
          <p:nvPr/>
        </p:nvSpPr>
        <p:spPr>
          <a:xfrm>
            <a:off x="7719815" y="5682314"/>
            <a:ext cx="842141" cy="476146"/>
          </a:xfrm>
          <a:prstGeom prst="rect">
            <a:avLst/>
          </a:prstGeom>
        </p:spPr>
        <p:txBody>
          <a:bodyPr anchor="b">
            <a:normAutofit fontScale="975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zh-TW" altLang="en-US" sz="2200" dirty="0" smtClean="0">
                <a:solidFill>
                  <a:schemeClr val="bg1">
                    <a:lumMod val="65000"/>
                  </a:schemeClr>
                </a:solidFill>
                <a:latin typeface="標楷體" panose="03000509000000000000" pitchFamily="65" charset="-120"/>
                <a:ea typeface="標楷體" panose="03000509000000000000" pitchFamily="65" charset="-120"/>
              </a:rPr>
              <a:t>圍牆</a:t>
            </a:r>
            <a:endParaRPr lang="zh-TW" altLang="en-US" sz="2200" dirty="0">
              <a:solidFill>
                <a:schemeClr val="bg1">
                  <a:lumMod val="65000"/>
                </a:schemeClr>
              </a:solidFill>
              <a:latin typeface="標楷體" panose="03000509000000000000" pitchFamily="65" charset="-120"/>
              <a:ea typeface="標楷體" panose="03000509000000000000" pitchFamily="65" charset="-120"/>
            </a:endParaRPr>
          </a:p>
        </p:txBody>
      </p:sp>
      <p:cxnSp>
        <p:nvCxnSpPr>
          <p:cNvPr id="102" name="直線接點 101"/>
          <p:cNvCxnSpPr/>
          <p:nvPr/>
        </p:nvCxnSpPr>
        <p:spPr>
          <a:xfrm>
            <a:off x="5921809" y="6246455"/>
            <a:ext cx="450391"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a:off x="5921809" y="6083743"/>
            <a:ext cx="0" cy="162712"/>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V="1">
            <a:off x="6372200" y="6083743"/>
            <a:ext cx="0" cy="162712"/>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2" name="向下箭號 111"/>
          <p:cNvSpPr/>
          <p:nvPr/>
        </p:nvSpPr>
        <p:spPr>
          <a:xfrm>
            <a:off x="4129174" y="5221215"/>
            <a:ext cx="429656" cy="57296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43" name="直線接點 42"/>
          <p:cNvCxnSpPr/>
          <p:nvPr/>
        </p:nvCxnSpPr>
        <p:spPr>
          <a:xfrm>
            <a:off x="6147004" y="993492"/>
            <a:ext cx="2232248"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5" name="直線接點 114"/>
          <p:cNvCxnSpPr/>
          <p:nvPr/>
        </p:nvCxnSpPr>
        <p:spPr>
          <a:xfrm flipH="1">
            <a:off x="5023826" y="3359350"/>
            <a:ext cx="9085" cy="203237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27" name="直線接點 126"/>
          <p:cNvCxnSpPr/>
          <p:nvPr/>
        </p:nvCxnSpPr>
        <p:spPr>
          <a:xfrm flipH="1">
            <a:off x="5745425" y="3359350"/>
            <a:ext cx="9085" cy="203237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29" name="直線接點 128"/>
          <p:cNvCxnSpPr/>
          <p:nvPr/>
        </p:nvCxnSpPr>
        <p:spPr>
          <a:xfrm>
            <a:off x="6147004" y="332656"/>
            <a:ext cx="2232248"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1" name="直線接點 130"/>
          <p:cNvCxnSpPr/>
          <p:nvPr/>
        </p:nvCxnSpPr>
        <p:spPr>
          <a:xfrm>
            <a:off x="5043131" y="3359350"/>
            <a:ext cx="711379"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3" name="直線接點 132"/>
          <p:cNvCxnSpPr/>
          <p:nvPr/>
        </p:nvCxnSpPr>
        <p:spPr>
          <a:xfrm>
            <a:off x="5023826" y="5391726"/>
            <a:ext cx="711379"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4" name="直線接點 133"/>
          <p:cNvCxnSpPr/>
          <p:nvPr/>
        </p:nvCxnSpPr>
        <p:spPr>
          <a:xfrm>
            <a:off x="6147004" y="338945"/>
            <a:ext cx="0" cy="65454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8" name="直線接點 137"/>
          <p:cNvCxnSpPr/>
          <p:nvPr/>
        </p:nvCxnSpPr>
        <p:spPr>
          <a:xfrm>
            <a:off x="8379252" y="338945"/>
            <a:ext cx="0" cy="654547"/>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39" name="文字方塊 138"/>
          <p:cNvSpPr txBox="1"/>
          <p:nvPr/>
        </p:nvSpPr>
        <p:spPr>
          <a:xfrm>
            <a:off x="5118444" y="3636813"/>
            <a:ext cx="553998" cy="1351413"/>
          </a:xfrm>
          <a:prstGeom prst="rect">
            <a:avLst/>
          </a:prstGeom>
          <a:noFill/>
        </p:spPr>
        <p:txBody>
          <a:bodyPr vert="eaVert" wrap="square" rtlCol="0">
            <a:spAutoFit/>
          </a:bodyPr>
          <a:lstStyle/>
          <a:p>
            <a:r>
              <a:rPr lang="zh-TW" altLang="en-US" sz="2400" b="1" dirty="0" smtClean="0">
                <a:solidFill>
                  <a:schemeClr val="bg1">
                    <a:lumMod val="75000"/>
                  </a:schemeClr>
                </a:solidFill>
                <a:latin typeface="標楷體" panose="03000509000000000000" pitchFamily="65" charset="-120"/>
                <a:ea typeface="標楷體" panose="03000509000000000000" pitchFamily="65" charset="-120"/>
              </a:rPr>
              <a:t>  地 磅</a:t>
            </a:r>
            <a:endParaRPr lang="zh-TW" altLang="en-US" sz="2400" b="1" dirty="0">
              <a:solidFill>
                <a:schemeClr val="bg1">
                  <a:lumMod val="75000"/>
                </a:schemeClr>
              </a:solidFill>
              <a:latin typeface="標楷體" panose="03000509000000000000" pitchFamily="65" charset="-120"/>
              <a:ea typeface="標楷體" panose="03000509000000000000" pitchFamily="65" charset="-120"/>
            </a:endParaRPr>
          </a:p>
        </p:txBody>
      </p:sp>
      <p:sp>
        <p:nvSpPr>
          <p:cNvPr id="143" name="向下箭號 142"/>
          <p:cNvSpPr/>
          <p:nvPr/>
        </p:nvSpPr>
        <p:spPr>
          <a:xfrm rot="5400000">
            <a:off x="5539681" y="377386"/>
            <a:ext cx="429656" cy="57296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63" name="文字方塊 62"/>
          <p:cNvSpPr txBox="1"/>
          <p:nvPr/>
        </p:nvSpPr>
        <p:spPr>
          <a:xfrm>
            <a:off x="6748030" y="419504"/>
            <a:ext cx="1145317" cy="461665"/>
          </a:xfrm>
          <a:prstGeom prst="rect">
            <a:avLst/>
          </a:prstGeom>
          <a:noFill/>
        </p:spPr>
        <p:txBody>
          <a:bodyPr wrap="square" rtlCol="0">
            <a:spAutoFit/>
          </a:bodyPr>
          <a:lstStyle/>
          <a:p>
            <a:r>
              <a:rPr lang="zh-TW" altLang="en-US" sz="2400" b="1" dirty="0">
                <a:solidFill>
                  <a:schemeClr val="bg1">
                    <a:lumMod val="75000"/>
                  </a:schemeClr>
                </a:solidFill>
                <a:latin typeface="標楷體" panose="03000509000000000000" pitchFamily="65" charset="-120"/>
                <a:ea typeface="標楷體" panose="03000509000000000000" pitchFamily="65" charset="-120"/>
              </a:rPr>
              <a:t>地  磅</a:t>
            </a:r>
          </a:p>
        </p:txBody>
      </p:sp>
      <p:grpSp>
        <p:nvGrpSpPr>
          <p:cNvPr id="155" name="群組 154"/>
          <p:cNvGrpSpPr/>
          <p:nvPr/>
        </p:nvGrpSpPr>
        <p:grpSpPr>
          <a:xfrm>
            <a:off x="6466903" y="2974431"/>
            <a:ext cx="1979270" cy="1229320"/>
            <a:chOff x="4843994" y="4930617"/>
            <a:chExt cx="1593357" cy="925078"/>
          </a:xfrm>
        </p:grpSpPr>
        <p:sp>
          <p:nvSpPr>
            <p:cNvPr id="156" name="矩形 155"/>
            <p:cNvSpPr/>
            <p:nvPr/>
          </p:nvSpPr>
          <p:spPr>
            <a:xfrm>
              <a:off x="4843994" y="5573729"/>
              <a:ext cx="1593357" cy="281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中控主機</a:t>
              </a:r>
              <a:r>
                <a:rPr lang="en-US" altLang="zh-TW" sz="1400" dirty="0" smtClean="0">
                  <a:solidFill>
                    <a:schemeClr val="tx1"/>
                  </a:solidFill>
                  <a:latin typeface="標楷體" panose="03000509000000000000" pitchFamily="65" charset="-120"/>
                  <a:ea typeface="標楷體" panose="03000509000000000000" pitchFamily="65" charset="-120"/>
                </a:rPr>
                <a:t>(CMS</a:t>
              </a:r>
              <a:r>
                <a:rPr lang="en-US" altLang="zh-TW" sz="1200" dirty="0" smtClean="0">
                  <a:solidFill>
                    <a:schemeClr val="tx1"/>
                  </a:solidFill>
                  <a:latin typeface="標楷體" panose="03000509000000000000" pitchFamily="65" charset="-120"/>
                  <a:ea typeface="標楷體" panose="03000509000000000000" pitchFamily="65" charset="-120"/>
                </a:rPr>
                <a:t>)</a:t>
              </a:r>
              <a:endParaRPr lang="zh-TW" altLang="en-US" sz="1200" dirty="0">
                <a:solidFill>
                  <a:schemeClr val="tx1"/>
                </a:solidFill>
                <a:latin typeface="標楷體" panose="03000509000000000000" pitchFamily="65" charset="-120"/>
                <a:ea typeface="標楷體" panose="03000509000000000000" pitchFamily="65" charset="-120"/>
              </a:endParaRPr>
            </a:p>
          </p:txBody>
        </p:sp>
        <p:grpSp>
          <p:nvGrpSpPr>
            <p:cNvPr id="157" name="群組 156"/>
            <p:cNvGrpSpPr/>
            <p:nvPr/>
          </p:nvGrpSpPr>
          <p:grpSpPr>
            <a:xfrm>
              <a:off x="4951292" y="5011403"/>
              <a:ext cx="762878" cy="558349"/>
              <a:chOff x="5451841" y="5007310"/>
              <a:chExt cx="762878" cy="558349"/>
            </a:xfrm>
          </p:grpSpPr>
          <p:pic>
            <p:nvPicPr>
              <p:cNvPr id="160" name="圖片 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1841" y="5007310"/>
                <a:ext cx="762878" cy="558349"/>
              </a:xfrm>
              <a:prstGeom prst="rect">
                <a:avLst/>
              </a:prstGeom>
            </p:spPr>
          </p:pic>
          <p:pic>
            <p:nvPicPr>
              <p:cNvPr id="161" name="圖片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303" y="5022850"/>
                <a:ext cx="730689" cy="422374"/>
              </a:xfrm>
              <a:prstGeom prst="rect">
                <a:avLst/>
              </a:prstGeom>
            </p:spPr>
          </p:pic>
        </p:grpSp>
        <p:pic>
          <p:nvPicPr>
            <p:cNvPr id="159" name="圖片 1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6202" y="4930617"/>
              <a:ext cx="412856" cy="661339"/>
            </a:xfrm>
            <a:prstGeom prst="rect">
              <a:avLst/>
            </a:prstGeom>
          </p:spPr>
        </p:pic>
      </p:grpSp>
      <p:pic>
        <p:nvPicPr>
          <p:cNvPr id="171" name="圖片 1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9952" y="4721766"/>
            <a:ext cx="965862" cy="365876"/>
          </a:xfrm>
          <a:prstGeom prst="rect">
            <a:avLst/>
          </a:prstGeom>
        </p:spPr>
      </p:pic>
      <p:sp>
        <p:nvSpPr>
          <p:cNvPr id="180" name="矩形 179"/>
          <p:cNvSpPr/>
          <p:nvPr/>
        </p:nvSpPr>
        <p:spPr>
          <a:xfrm>
            <a:off x="7437226" y="4499346"/>
            <a:ext cx="1385888" cy="15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lumMod val="95000"/>
                    <a:lumOff val="5000"/>
                  </a:schemeClr>
                </a:solidFill>
                <a:latin typeface="標楷體" panose="03000509000000000000" pitchFamily="65" charset="-120"/>
                <a:ea typeface="標楷體" panose="03000509000000000000" pitchFamily="65" charset="-120"/>
              </a:rPr>
              <a:t>HUB</a:t>
            </a:r>
            <a:r>
              <a:rPr lang="zh-TW" altLang="en-US" sz="1400" dirty="0" smtClean="0">
                <a:solidFill>
                  <a:schemeClr val="tx1">
                    <a:lumMod val="95000"/>
                    <a:lumOff val="5000"/>
                  </a:schemeClr>
                </a:solidFill>
                <a:latin typeface="標楷體" panose="03000509000000000000" pitchFamily="65" charset="-120"/>
                <a:ea typeface="標楷體" panose="03000509000000000000" pitchFamily="65" charset="-120"/>
              </a:rPr>
              <a:t>集線器</a:t>
            </a:r>
            <a:endParaRPr lang="zh-TW" altLang="en-US" sz="1400" dirty="0">
              <a:solidFill>
                <a:schemeClr val="tx1">
                  <a:lumMod val="95000"/>
                  <a:lumOff val="5000"/>
                </a:schemeClr>
              </a:solidFill>
              <a:latin typeface="標楷體" panose="03000509000000000000" pitchFamily="65" charset="-120"/>
              <a:ea typeface="標楷體" panose="03000509000000000000" pitchFamily="65" charset="-120"/>
            </a:endParaRPr>
          </a:p>
        </p:txBody>
      </p:sp>
      <p:pic>
        <p:nvPicPr>
          <p:cNvPr id="185" name="圖片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039203" y="395936"/>
            <a:ext cx="554749" cy="265068"/>
          </a:xfrm>
          <a:prstGeom prst="rect">
            <a:avLst/>
          </a:prstGeom>
        </p:spPr>
      </p:pic>
      <p:cxnSp>
        <p:nvCxnSpPr>
          <p:cNvPr id="186" name="直線接點 185"/>
          <p:cNvCxnSpPr/>
          <p:nvPr/>
        </p:nvCxnSpPr>
        <p:spPr>
          <a:xfrm>
            <a:off x="6110886" y="6447825"/>
            <a:ext cx="1798204" cy="33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接點 187"/>
          <p:cNvCxnSpPr/>
          <p:nvPr/>
        </p:nvCxnSpPr>
        <p:spPr>
          <a:xfrm flipH="1" flipV="1">
            <a:off x="5666515" y="6009038"/>
            <a:ext cx="12140" cy="2579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接點 188"/>
          <p:cNvCxnSpPr/>
          <p:nvPr/>
        </p:nvCxnSpPr>
        <p:spPr>
          <a:xfrm flipH="1" flipV="1">
            <a:off x="6268490" y="6145482"/>
            <a:ext cx="5568" cy="554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接點 191"/>
          <p:cNvCxnSpPr>
            <a:endCxn id="79" idx="3"/>
          </p:cNvCxnSpPr>
          <p:nvPr/>
        </p:nvCxnSpPr>
        <p:spPr>
          <a:xfrm flipH="1" flipV="1">
            <a:off x="6889670" y="5366645"/>
            <a:ext cx="643981" cy="2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接點 193"/>
          <p:cNvCxnSpPr/>
          <p:nvPr/>
        </p:nvCxnSpPr>
        <p:spPr>
          <a:xfrm flipV="1">
            <a:off x="7909090" y="4945608"/>
            <a:ext cx="16057" cy="1507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接點 195"/>
          <p:cNvCxnSpPr/>
          <p:nvPr/>
        </p:nvCxnSpPr>
        <p:spPr>
          <a:xfrm flipH="1">
            <a:off x="6263097" y="6142986"/>
            <a:ext cx="1416809" cy="24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接點 196"/>
          <p:cNvCxnSpPr/>
          <p:nvPr/>
        </p:nvCxnSpPr>
        <p:spPr>
          <a:xfrm>
            <a:off x="7679906" y="5000381"/>
            <a:ext cx="1" cy="1154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接點 197"/>
          <p:cNvCxnSpPr>
            <a:stCxn id="185" idx="2"/>
          </p:cNvCxnSpPr>
          <p:nvPr/>
        </p:nvCxnSpPr>
        <p:spPr>
          <a:xfrm flipH="1">
            <a:off x="6271763" y="661004"/>
            <a:ext cx="44814" cy="40577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接點 199"/>
          <p:cNvCxnSpPr/>
          <p:nvPr/>
        </p:nvCxnSpPr>
        <p:spPr>
          <a:xfrm flipV="1">
            <a:off x="6263097" y="4721766"/>
            <a:ext cx="1394105" cy="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Product image 200mmLED交通信號燈紅綠燈-停車場-施工學校車道指示燈地下室車道指示燈可以自行設定紅燈變綠燈倒數秒數110V12V 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6815" b="94159" l="9875" r="89847"/>
                    </a14:imgEffect>
                  </a14:imgLayer>
                </a14:imgProps>
              </a:ext>
              <a:ext uri="{28A0092B-C50C-407E-A947-70E740481C1C}">
                <a14:useLocalDpi xmlns:a14="http://schemas.microsoft.com/office/drawing/2010/main" val="0"/>
              </a:ext>
            </a:extLst>
          </a:blip>
          <a:srcRect/>
          <a:stretch>
            <a:fillRect/>
          </a:stretch>
        </p:blipFill>
        <p:spPr bwMode="auto">
          <a:xfrm>
            <a:off x="5409941" y="5717500"/>
            <a:ext cx="618876" cy="618876"/>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112"/>
          <p:cNvSpPr/>
          <p:nvPr/>
        </p:nvSpPr>
        <p:spPr>
          <a:xfrm>
            <a:off x="6533668" y="6180296"/>
            <a:ext cx="842815" cy="602734"/>
          </a:xfrm>
          <a:prstGeom prst="rect">
            <a:avLst/>
          </a:prstGeom>
          <a:solidFill>
            <a:schemeClr val="tx1">
              <a:lumMod val="75000"/>
              <a:lumOff val="2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rPr>
              <a:t>警衛亭</a:t>
            </a:r>
            <a:endParaRPr lang="en-US" altLang="zh-TW" sz="1600" dirty="0" smtClean="0">
              <a:solidFill>
                <a:schemeClr val="bg1"/>
              </a:solidFill>
              <a:latin typeface="標楷體" panose="03000509000000000000" pitchFamily="65" charset="-120"/>
              <a:ea typeface="標楷體" panose="03000509000000000000" pitchFamily="65" charset="-120"/>
            </a:endParaRPr>
          </a:p>
        </p:txBody>
      </p:sp>
      <p:pic>
        <p:nvPicPr>
          <p:cNvPr id="1028" name="Picture 4" descr="EIP-206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88456" y="4450925"/>
            <a:ext cx="930848" cy="930848"/>
          </a:xfrm>
          <a:prstGeom prst="rect">
            <a:avLst/>
          </a:prstGeom>
          <a:noFill/>
          <a:extLst>
            <a:ext uri="{909E8E84-426E-40DD-AFC4-6F175D3DCCD1}">
              <a14:hiddenFill xmlns:a14="http://schemas.microsoft.com/office/drawing/2010/main">
                <a:solidFill>
                  <a:srgbClr val="FFFFFF"/>
                </a:solidFill>
              </a14:hiddenFill>
            </a:ext>
          </a:extLst>
        </p:spPr>
      </p:pic>
      <p:cxnSp>
        <p:nvCxnSpPr>
          <p:cNvPr id="233" name="直線接點 232"/>
          <p:cNvCxnSpPr/>
          <p:nvPr/>
        </p:nvCxnSpPr>
        <p:spPr>
          <a:xfrm flipH="1">
            <a:off x="7531343" y="5000381"/>
            <a:ext cx="2308" cy="3697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接點 248"/>
          <p:cNvCxnSpPr/>
          <p:nvPr/>
        </p:nvCxnSpPr>
        <p:spPr>
          <a:xfrm>
            <a:off x="8393652" y="4916349"/>
            <a:ext cx="256525" cy="136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3" name="群組 252"/>
          <p:cNvGrpSpPr/>
          <p:nvPr/>
        </p:nvGrpSpPr>
        <p:grpSpPr>
          <a:xfrm>
            <a:off x="391697" y="644645"/>
            <a:ext cx="2567768" cy="1144966"/>
            <a:chOff x="391697" y="644645"/>
            <a:chExt cx="2567768" cy="1298138"/>
          </a:xfrm>
        </p:grpSpPr>
        <p:grpSp>
          <p:nvGrpSpPr>
            <p:cNvPr id="179" name="群組 178"/>
            <p:cNvGrpSpPr/>
            <p:nvPr/>
          </p:nvGrpSpPr>
          <p:grpSpPr>
            <a:xfrm>
              <a:off x="391697" y="644645"/>
              <a:ext cx="2536284" cy="1298138"/>
              <a:chOff x="6513419" y="796415"/>
              <a:chExt cx="1642279" cy="601682"/>
            </a:xfrm>
          </p:grpSpPr>
          <p:grpSp>
            <p:nvGrpSpPr>
              <p:cNvPr id="177" name="群組 176"/>
              <p:cNvGrpSpPr/>
              <p:nvPr/>
            </p:nvGrpSpPr>
            <p:grpSpPr>
              <a:xfrm>
                <a:off x="6753944" y="796415"/>
                <a:ext cx="1401754" cy="364928"/>
                <a:chOff x="6753944" y="796415"/>
                <a:chExt cx="1401754" cy="364928"/>
              </a:xfrm>
            </p:grpSpPr>
            <p:cxnSp>
              <p:nvCxnSpPr>
                <p:cNvPr id="173" name="直線接點 172"/>
                <p:cNvCxnSpPr/>
                <p:nvPr/>
              </p:nvCxnSpPr>
              <p:spPr>
                <a:xfrm flipV="1">
                  <a:off x="6753944" y="1093539"/>
                  <a:ext cx="515957" cy="64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直線接點 173"/>
                <p:cNvCxnSpPr/>
                <p:nvPr/>
              </p:nvCxnSpPr>
              <p:spPr>
                <a:xfrm flipV="1">
                  <a:off x="6754389" y="982149"/>
                  <a:ext cx="515957" cy="6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7214913" y="796415"/>
                  <a:ext cx="940785"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lumMod val="95000"/>
                          <a:lumOff val="5000"/>
                        </a:schemeClr>
                      </a:solidFill>
                      <a:latin typeface="標楷體" panose="03000509000000000000" pitchFamily="65" charset="-120"/>
                      <a:ea typeface="標楷體" panose="03000509000000000000" pitchFamily="65" charset="-120"/>
                    </a:rPr>
                    <a:t>網路 </a:t>
                  </a:r>
                  <a:r>
                    <a:rPr lang="en-US" altLang="zh-TW" sz="1400" dirty="0" smtClean="0">
                      <a:solidFill>
                        <a:schemeClr val="tx1">
                          <a:lumMod val="95000"/>
                          <a:lumOff val="5000"/>
                        </a:schemeClr>
                      </a:solidFill>
                      <a:latin typeface="標楷體" panose="03000509000000000000" pitchFamily="65" charset="-120"/>
                      <a:ea typeface="標楷體" panose="03000509000000000000" pitchFamily="65" charset="-120"/>
                    </a:rPr>
                    <a:t>(</a:t>
                  </a:r>
                  <a:r>
                    <a:rPr lang="en-US" altLang="zh-TW" sz="1400" dirty="0" err="1" smtClean="0">
                      <a:solidFill>
                        <a:schemeClr val="tx1">
                          <a:lumMod val="95000"/>
                          <a:lumOff val="5000"/>
                        </a:schemeClr>
                      </a:solidFill>
                      <a:latin typeface="標楷體" panose="03000509000000000000" pitchFamily="65" charset="-120"/>
                      <a:ea typeface="標楷體" panose="03000509000000000000" pitchFamily="65" charset="-120"/>
                    </a:rPr>
                    <a:t>UTP</a:t>
                  </a:r>
                  <a:r>
                    <a:rPr lang="en-US" altLang="zh-TW" sz="1400" dirty="0">
                      <a:solidFill>
                        <a:schemeClr val="tx1">
                          <a:lumMod val="95000"/>
                          <a:lumOff val="5000"/>
                        </a:schemeClr>
                      </a:solidFill>
                      <a:latin typeface="標楷體" panose="03000509000000000000" pitchFamily="65" charset="-120"/>
                      <a:ea typeface="標楷體" panose="03000509000000000000" pitchFamily="65" charset="-120"/>
                    </a:rPr>
                    <a:t>)</a:t>
                  </a:r>
                  <a:endParaRPr lang="zh-TW" altLang="en-US" sz="1400" dirty="0">
                    <a:solidFill>
                      <a:schemeClr val="tx1">
                        <a:lumMod val="95000"/>
                        <a:lumOff val="5000"/>
                      </a:schemeClr>
                    </a:solidFill>
                    <a:latin typeface="標楷體" panose="03000509000000000000" pitchFamily="65" charset="-120"/>
                    <a:ea typeface="標楷體" panose="03000509000000000000" pitchFamily="65" charset="-120"/>
                  </a:endParaRPr>
                </a:p>
              </p:txBody>
            </p:sp>
            <p:sp>
              <p:nvSpPr>
                <p:cNvPr id="176" name="矩形 175"/>
                <p:cNvSpPr/>
                <p:nvPr/>
              </p:nvSpPr>
              <p:spPr>
                <a:xfrm>
                  <a:off x="7170911" y="1030260"/>
                  <a:ext cx="940785" cy="131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B0F0"/>
                      </a:solidFill>
                      <a:latin typeface="標楷體" panose="03000509000000000000" pitchFamily="65" charset="-120"/>
                      <a:ea typeface="標楷體" panose="03000509000000000000" pitchFamily="65" charset="-120"/>
                    </a:rPr>
                    <a:t>  訊號 </a:t>
                  </a:r>
                  <a:r>
                    <a:rPr lang="en-US" altLang="zh-TW" sz="1400" dirty="0" smtClean="0">
                      <a:solidFill>
                        <a:srgbClr val="00B0F0"/>
                      </a:solidFill>
                      <a:latin typeface="標楷體" panose="03000509000000000000" pitchFamily="65" charset="-120"/>
                      <a:ea typeface="標楷體" panose="03000509000000000000" pitchFamily="65" charset="-120"/>
                    </a:rPr>
                    <a:t>(RS-232)</a:t>
                  </a:r>
                </a:p>
              </p:txBody>
            </p:sp>
          </p:grpSp>
          <p:sp>
            <p:nvSpPr>
              <p:cNvPr id="178" name="矩形 177"/>
              <p:cNvSpPr/>
              <p:nvPr/>
            </p:nvSpPr>
            <p:spPr>
              <a:xfrm>
                <a:off x="6513419" y="876854"/>
                <a:ext cx="1631916" cy="52124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標楷體" panose="03000509000000000000" pitchFamily="65" charset="-120"/>
                  <a:ea typeface="標楷體" panose="03000509000000000000" pitchFamily="65" charset="-120"/>
                </a:endParaRPr>
              </a:p>
            </p:txBody>
          </p:sp>
        </p:grpSp>
        <p:sp>
          <p:nvSpPr>
            <p:cNvPr id="255" name="矩形 254"/>
            <p:cNvSpPr/>
            <p:nvPr/>
          </p:nvSpPr>
          <p:spPr>
            <a:xfrm>
              <a:off x="1398910" y="1390076"/>
              <a:ext cx="1560555" cy="32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FF0000"/>
                  </a:solidFill>
                  <a:latin typeface="標楷體" panose="03000509000000000000" pitchFamily="65" charset="-120"/>
                  <a:ea typeface="標楷體" panose="03000509000000000000" pitchFamily="65" charset="-120"/>
                </a:rPr>
                <a:t>  乾接點</a:t>
              </a:r>
              <a:r>
                <a:rPr lang="en-US" altLang="zh-TW" sz="1400" dirty="0" smtClean="0">
                  <a:solidFill>
                    <a:srgbClr val="FF0000"/>
                  </a:solidFill>
                  <a:latin typeface="標楷體" panose="03000509000000000000" pitchFamily="65" charset="-120"/>
                  <a:ea typeface="標楷體" panose="03000509000000000000" pitchFamily="65" charset="-120"/>
                </a:rPr>
                <a:t>(</a:t>
              </a:r>
              <a:r>
                <a:rPr lang="zh-TW" altLang="en-US" sz="1400" dirty="0" smtClean="0">
                  <a:solidFill>
                    <a:srgbClr val="FF0000"/>
                  </a:solidFill>
                  <a:latin typeface="標楷體" panose="03000509000000000000" pitchFamily="65" charset="-120"/>
                  <a:ea typeface="標楷體" panose="03000509000000000000" pitchFamily="65" charset="-120"/>
                </a:rPr>
                <a:t>繼電器</a:t>
              </a:r>
              <a:r>
                <a:rPr lang="en-US" altLang="zh-TW" sz="1400" dirty="0" smtClean="0">
                  <a:solidFill>
                    <a:srgbClr val="FF0000"/>
                  </a:solidFill>
                  <a:latin typeface="標楷體" panose="03000509000000000000" pitchFamily="65" charset="-120"/>
                  <a:ea typeface="標楷體" panose="03000509000000000000" pitchFamily="65" charset="-120"/>
                </a:rPr>
                <a:t>)</a:t>
              </a:r>
            </a:p>
          </p:txBody>
        </p:sp>
        <p:cxnSp>
          <p:nvCxnSpPr>
            <p:cNvPr id="256" name="直線接點 255"/>
            <p:cNvCxnSpPr/>
            <p:nvPr/>
          </p:nvCxnSpPr>
          <p:spPr>
            <a:xfrm flipV="1">
              <a:off x="763156" y="1530925"/>
              <a:ext cx="796828" cy="16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8" name="直線接點 257"/>
          <p:cNvCxnSpPr/>
          <p:nvPr/>
        </p:nvCxnSpPr>
        <p:spPr>
          <a:xfrm flipV="1">
            <a:off x="5935229" y="5980926"/>
            <a:ext cx="2905719" cy="185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直線接點 260"/>
          <p:cNvCxnSpPr/>
          <p:nvPr/>
        </p:nvCxnSpPr>
        <p:spPr>
          <a:xfrm flipH="1" flipV="1">
            <a:off x="8823114" y="5490627"/>
            <a:ext cx="17834" cy="4996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25" name="文字方塊 1024"/>
          <p:cNvSpPr txBox="1"/>
          <p:nvPr/>
        </p:nvSpPr>
        <p:spPr>
          <a:xfrm>
            <a:off x="186037" y="3707609"/>
            <a:ext cx="2965370" cy="369332"/>
          </a:xfrm>
          <a:prstGeom prst="rect">
            <a:avLst/>
          </a:prstGeom>
          <a:noFill/>
        </p:spPr>
        <p:txBody>
          <a:bodyPr wrap="square" rtlCol="0">
            <a:spAutoFit/>
          </a:bodyPr>
          <a:lstStyle/>
          <a:p>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b="1" dirty="0" smtClean="0">
                <a:solidFill>
                  <a:srgbClr val="FF0000"/>
                </a:solidFill>
                <a:latin typeface="標楷體" panose="03000509000000000000" pitchFamily="65" charset="-120"/>
                <a:ea typeface="標楷體" panose="03000509000000000000" pitchFamily="65" charset="-120"/>
              </a:rPr>
              <a:t>目前暫不整合地磅系統</a:t>
            </a:r>
            <a:r>
              <a:rPr lang="en-US" altLang="zh-TW" b="1" dirty="0" smtClean="0">
                <a:solidFill>
                  <a:srgbClr val="FF0000"/>
                </a:solidFill>
                <a:latin typeface="標楷體" panose="03000509000000000000" pitchFamily="65" charset="-120"/>
                <a:ea typeface="標楷體" panose="03000509000000000000" pitchFamily="65" charset="-120"/>
              </a:rPr>
              <a:t>※</a:t>
            </a:r>
            <a:endParaRPr lang="zh-TW" altLang="en-US" b="1" dirty="0">
              <a:solidFill>
                <a:srgbClr val="FF0000"/>
              </a:solidFill>
              <a:latin typeface="標楷體" panose="03000509000000000000" pitchFamily="65" charset="-120"/>
              <a:ea typeface="標楷體" panose="03000509000000000000" pitchFamily="65" charset="-120"/>
            </a:endParaRPr>
          </a:p>
        </p:txBody>
      </p:sp>
      <p:pic>
        <p:nvPicPr>
          <p:cNvPr id="1029" name="圖片 1028"/>
          <p:cNvPicPr>
            <a:picLocks noChangeAspect="1"/>
          </p:cNvPicPr>
          <p:nvPr/>
        </p:nvPicPr>
        <p:blipFill>
          <a:blip r:embed="rId11">
            <a:extLst>
              <a:ext uri="{BEBA8EAE-BF5A-486C-A8C5-ECC9F3942E4B}">
                <a14:imgProps xmlns:a14="http://schemas.microsoft.com/office/drawing/2010/main">
                  <a14:imgLayer r:embed="rId12">
                    <a14:imgEffect>
                      <a14:backgroundRemoval t="26667" b="90000" l="6500" r="95250"/>
                    </a14:imgEffect>
                  </a14:imgLayer>
                </a14:imgProps>
              </a:ext>
            </a:extLst>
          </a:blip>
          <a:stretch>
            <a:fillRect/>
          </a:stretch>
        </p:blipFill>
        <p:spPr>
          <a:xfrm rot="303480">
            <a:off x="5021904" y="6089652"/>
            <a:ext cx="1170764" cy="658555"/>
          </a:xfrm>
          <a:prstGeom prst="rect">
            <a:avLst/>
          </a:prstGeom>
        </p:spPr>
      </p:pic>
      <p:sp>
        <p:nvSpPr>
          <p:cNvPr id="269" name="矩形 268"/>
          <p:cNvSpPr/>
          <p:nvPr/>
        </p:nvSpPr>
        <p:spPr>
          <a:xfrm>
            <a:off x="7776347" y="5316601"/>
            <a:ext cx="1602836" cy="20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err="1" smtClean="0">
                <a:solidFill>
                  <a:schemeClr val="tx1">
                    <a:lumMod val="95000"/>
                    <a:lumOff val="5000"/>
                  </a:schemeClr>
                </a:solidFill>
                <a:latin typeface="標楷體" panose="03000509000000000000" pitchFamily="65" charset="-120"/>
                <a:ea typeface="標楷體" panose="03000509000000000000" pitchFamily="65" charset="-120"/>
              </a:rPr>
              <a:t>EtherNET</a:t>
            </a:r>
            <a:r>
              <a:rPr lang="en-US" altLang="zh-TW" sz="1400" dirty="0" smtClean="0">
                <a:solidFill>
                  <a:schemeClr val="tx1">
                    <a:lumMod val="95000"/>
                    <a:lumOff val="5000"/>
                  </a:schemeClr>
                </a:solidFill>
                <a:latin typeface="標楷體" panose="03000509000000000000" pitchFamily="65" charset="-120"/>
                <a:ea typeface="標楷體" panose="03000509000000000000" pitchFamily="65" charset="-120"/>
              </a:rPr>
              <a:t> I/O</a:t>
            </a:r>
            <a:endParaRPr lang="zh-TW" altLang="en-US" sz="1400" dirty="0">
              <a:solidFill>
                <a:schemeClr val="tx1">
                  <a:lumMod val="95000"/>
                  <a:lumOff val="5000"/>
                </a:schemeClr>
              </a:solidFill>
              <a:latin typeface="標楷體" panose="03000509000000000000" pitchFamily="65" charset="-120"/>
              <a:ea typeface="標楷體" panose="03000509000000000000" pitchFamily="65" charset="-120"/>
            </a:endParaRPr>
          </a:p>
        </p:txBody>
      </p:sp>
      <p:pic>
        <p:nvPicPr>
          <p:cNvPr id="147" name="圖片 1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392352">
            <a:off x="5874331" y="6561290"/>
            <a:ext cx="491856" cy="269727"/>
          </a:xfrm>
          <a:prstGeom prst="rect">
            <a:avLst/>
          </a:prstGeom>
        </p:spPr>
      </p:pic>
      <p:cxnSp>
        <p:nvCxnSpPr>
          <p:cNvPr id="271" name="直線接點 270"/>
          <p:cNvCxnSpPr/>
          <p:nvPr/>
        </p:nvCxnSpPr>
        <p:spPr>
          <a:xfrm flipH="1">
            <a:off x="8301339" y="3573016"/>
            <a:ext cx="8280" cy="12046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線接點 272"/>
          <p:cNvCxnSpPr/>
          <p:nvPr/>
        </p:nvCxnSpPr>
        <p:spPr>
          <a:xfrm flipH="1">
            <a:off x="8299350" y="3560523"/>
            <a:ext cx="146823" cy="50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矩形 274"/>
          <p:cNvSpPr/>
          <p:nvPr/>
        </p:nvSpPr>
        <p:spPr>
          <a:xfrm>
            <a:off x="8095008" y="3309979"/>
            <a:ext cx="1385888" cy="488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lumMod val="95000"/>
                    <a:lumOff val="5000"/>
                  </a:schemeClr>
                </a:solidFill>
                <a:latin typeface="標楷體" panose="03000509000000000000" pitchFamily="65" charset="-120"/>
                <a:ea typeface="標楷體" panose="03000509000000000000" pitchFamily="65" charset="-120"/>
              </a:rPr>
              <a:t>永豐餘</a:t>
            </a:r>
            <a:endParaRPr lang="en-US" altLang="zh-TW" sz="1400" dirty="0" smtClean="0">
              <a:solidFill>
                <a:schemeClr val="tx1">
                  <a:lumMod val="95000"/>
                  <a:lumOff val="5000"/>
                </a:schemeClr>
              </a:solidFill>
              <a:latin typeface="標楷體" panose="03000509000000000000" pitchFamily="65" charset="-120"/>
              <a:ea typeface="標楷體" panose="03000509000000000000" pitchFamily="65" charset="-120"/>
            </a:endParaRPr>
          </a:p>
          <a:p>
            <a:pPr algn="ctr"/>
            <a:r>
              <a:rPr lang="zh-TW" altLang="en-US" sz="1400" dirty="0" smtClean="0">
                <a:solidFill>
                  <a:schemeClr val="tx1">
                    <a:lumMod val="95000"/>
                    <a:lumOff val="5000"/>
                  </a:schemeClr>
                </a:solidFill>
                <a:latin typeface="標楷體" panose="03000509000000000000" pitchFamily="65" charset="-120"/>
                <a:ea typeface="標楷體" panose="03000509000000000000" pitchFamily="65" charset="-120"/>
              </a:rPr>
              <a:t>廠</a:t>
            </a:r>
            <a:r>
              <a:rPr lang="zh-TW" altLang="en-US" sz="1400" dirty="0">
                <a:solidFill>
                  <a:schemeClr val="tx1">
                    <a:lumMod val="95000"/>
                    <a:lumOff val="5000"/>
                  </a:schemeClr>
                </a:solidFill>
                <a:latin typeface="標楷體" panose="03000509000000000000" pitchFamily="65" charset="-120"/>
                <a:ea typeface="標楷體" panose="03000509000000000000" pitchFamily="65" charset="-120"/>
              </a:rPr>
              <a:t>區</a:t>
            </a:r>
            <a:r>
              <a:rPr lang="zh-TW" altLang="en-US" sz="1400" dirty="0" smtClean="0">
                <a:solidFill>
                  <a:schemeClr val="tx1">
                    <a:lumMod val="95000"/>
                    <a:lumOff val="5000"/>
                  </a:schemeClr>
                </a:solidFill>
                <a:latin typeface="標楷體" panose="03000509000000000000" pitchFamily="65" charset="-120"/>
                <a:ea typeface="標楷體" panose="03000509000000000000" pitchFamily="65" charset="-120"/>
              </a:rPr>
              <a:t>內網</a:t>
            </a:r>
            <a:endParaRPr lang="zh-TW" altLang="en-US" sz="1400" dirty="0">
              <a:solidFill>
                <a:schemeClr val="tx1">
                  <a:lumMod val="95000"/>
                  <a:lumOff val="5000"/>
                </a:schemeClr>
              </a:solidFill>
              <a:latin typeface="標楷體" panose="03000509000000000000" pitchFamily="65" charset="-120"/>
              <a:ea typeface="標楷體" panose="03000509000000000000" pitchFamily="65" charset="-120"/>
            </a:endParaRPr>
          </a:p>
        </p:txBody>
      </p:sp>
      <p:pic>
        <p:nvPicPr>
          <p:cNvPr id="76" name="Picture 2" descr="Product image 200mmLED交通信號燈紅綠燈-停車場-施工學校車道指示燈地下室車道指示燈可以自行設定紅燈變綠燈倒數秒數110V12V 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6815" b="94159" l="9875" r="89847"/>
                    </a14:imgEffect>
                  </a14:imgLayer>
                </a14:imgProps>
              </a:ext>
              <a:ext uri="{28A0092B-C50C-407E-A947-70E740481C1C}">
                <a14:useLocalDpi xmlns:a14="http://schemas.microsoft.com/office/drawing/2010/main" val="0"/>
              </a:ext>
            </a:extLst>
          </a:blip>
          <a:srcRect/>
          <a:stretch>
            <a:fillRect/>
          </a:stretch>
        </p:blipFill>
        <p:spPr bwMode="auto">
          <a:xfrm>
            <a:off x="6262125" y="-79746"/>
            <a:ext cx="618876" cy="618876"/>
          </a:xfrm>
          <a:prstGeom prst="rect">
            <a:avLst/>
          </a:prstGeom>
          <a:noFill/>
          <a:extLst>
            <a:ext uri="{909E8E84-426E-40DD-AFC4-6F175D3DCCD1}">
              <a14:hiddenFill xmlns:a14="http://schemas.microsoft.com/office/drawing/2010/main">
                <a:solidFill>
                  <a:srgbClr val="FFFFFF"/>
                </a:solidFill>
              </a14:hiddenFill>
            </a:ext>
          </a:extLst>
        </p:spPr>
      </p:pic>
      <p:pic>
        <p:nvPicPr>
          <p:cNvPr id="77" name="圖片 76"/>
          <p:cNvPicPr>
            <a:picLocks noChangeAspect="1"/>
          </p:cNvPicPr>
          <p:nvPr/>
        </p:nvPicPr>
        <p:blipFill>
          <a:blip r:embed="rId11">
            <a:extLst>
              <a:ext uri="{BEBA8EAE-BF5A-486C-A8C5-ECC9F3942E4B}">
                <a14:imgProps xmlns:a14="http://schemas.microsoft.com/office/drawing/2010/main">
                  <a14:imgLayer r:embed="rId12">
                    <a14:imgEffect>
                      <a14:backgroundRemoval t="26667" b="90000" l="6500" r="95250"/>
                    </a14:imgEffect>
                  </a14:imgLayer>
                </a14:imgProps>
              </a:ext>
            </a:extLst>
          </a:blip>
          <a:stretch>
            <a:fillRect/>
          </a:stretch>
        </p:blipFill>
        <p:spPr>
          <a:xfrm rot="303480">
            <a:off x="5322734" y="-158827"/>
            <a:ext cx="1170764" cy="658555"/>
          </a:xfrm>
          <a:prstGeom prst="rect">
            <a:avLst/>
          </a:prstGeom>
        </p:spPr>
      </p:pic>
    </p:spTree>
    <p:extLst>
      <p:ext uri="{BB962C8B-B14F-4D97-AF65-F5344CB8AC3E}">
        <p14:creationId xmlns:p14="http://schemas.microsoft.com/office/powerpoint/2010/main" val="969137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2699792" y="164393"/>
            <a:ext cx="4654041" cy="6586267"/>
            <a:chOff x="2755976" y="-1"/>
            <a:chExt cx="3708303" cy="4943475"/>
          </a:xfrm>
        </p:grpSpPr>
        <p:pic>
          <p:nvPicPr>
            <p:cNvPr id="21" name="圖片 20"/>
            <p:cNvPicPr>
              <a:picLocks noChangeAspect="1"/>
            </p:cNvPicPr>
            <p:nvPr/>
          </p:nvPicPr>
          <p:blipFill>
            <a:blip r:embed="rId3"/>
            <a:stretch>
              <a:fillRect/>
            </a:stretch>
          </p:blipFill>
          <p:spPr>
            <a:xfrm>
              <a:off x="2755976" y="-1"/>
              <a:ext cx="3708303" cy="4943475"/>
            </a:xfrm>
            <a:prstGeom prst="rect">
              <a:avLst/>
            </a:prstGeom>
          </p:spPr>
        </p:pic>
        <p:pic>
          <p:nvPicPr>
            <p:cNvPr id="23" name="Picture 4" descr="Ideal Warehouse Innovations Inc. - Dock Lights; Type: LED ; Mount Type: Wall Mount ; Switch Type ..."/>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7300" b="93200" l="10000" r="90000">
                          <a14:foregroundMark x1="36600" y1="10900" x2="36600" y2="10900"/>
                          <a14:foregroundMark x1="45400" y1="7300" x2="45400" y2="7300"/>
                          <a14:foregroundMark x1="60000" y1="9400" x2="60000" y2="9400"/>
                          <a14:foregroundMark x1="61800" y1="93200" x2="61800" y2="93200"/>
                          <a14:foregroundMark x1="49400" y1="47100" x2="49400" y2="47100"/>
                          <a14:foregroundMark x1="53000" y1="50400" x2="53000" y2="50400"/>
                          <a14:foregroundMark x1="40900" y1="50700" x2="40900" y2="50700"/>
                          <a14:foregroundMark x1="42100" y1="47700" x2="38800" y2="47100"/>
                          <a14:foregroundMark x1="53300" y1="47700" x2="53300" y2="47700"/>
                          <a14:foregroundMark x1="55200" y1="48000" x2="55200" y2="48000"/>
                          <a14:foregroundMark x1="44500" y1="48000" x2="44500" y2="48000"/>
                          <a14:foregroundMark x1="48200" y1="48900" x2="48200" y2="48900"/>
                          <a14:foregroundMark x1="48200" y1="48900" x2="48200" y2="48900"/>
                        </a14:backgroundRemoval>
                      </a14:imgEffect>
                    </a14:imgLayer>
                  </a14:imgProps>
                </a:ext>
                <a:ext uri="{28A0092B-C50C-407E-A947-70E740481C1C}">
                  <a14:useLocalDpi xmlns:a14="http://schemas.microsoft.com/office/drawing/2010/main" val="0"/>
                </a:ext>
              </a:extLst>
            </a:blip>
            <a:srcRect/>
            <a:stretch>
              <a:fillRect/>
            </a:stretch>
          </p:blipFill>
          <p:spPr bwMode="auto">
            <a:xfrm>
              <a:off x="4537076" y="1574340"/>
              <a:ext cx="811381" cy="8113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LED字幕機∣ LED跑馬燈 LED顯示屏"/>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91125">
              <a:off x="4186024" y="2193696"/>
              <a:ext cx="1807276" cy="1016593"/>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24"/>
            <p:cNvPicPr>
              <a:picLocks noChangeAspect="1"/>
            </p:cNvPicPr>
            <p:nvPr/>
          </p:nvPicPr>
          <p:blipFill>
            <a:blip r:embed="rId8">
              <a:extLst>
                <a:ext uri="{BEBA8EAE-BF5A-486C-A8C5-ECC9F3942E4B}">
                  <a14:imgProps xmlns:a14="http://schemas.microsoft.com/office/drawing/2010/main">
                    <a14:imgLayer r:embed="rId9">
                      <a14:imgEffect>
                        <a14:backgroundRemoval t="10000" b="90000" l="667" r="99667">
                          <a14:foregroundMark x1="38167" y1="40000" x2="38167" y2="40000"/>
                          <a14:foregroundMark x1="51000" y1="39000" x2="85167" y2="31500"/>
                          <a14:foregroundMark x1="67333" y1="35250" x2="46167" y2="53500"/>
                          <a14:foregroundMark x1="72167" y1="31500" x2="833" y2="34000"/>
                          <a14:foregroundMark x1="77833" y1="23000" x2="99667" y2="32750"/>
                        </a14:backgroundRemoval>
                      </a14:imgEffect>
                    </a14:imgLayer>
                  </a14:imgProps>
                </a:ext>
              </a:extLst>
            </a:blip>
            <a:stretch>
              <a:fillRect/>
            </a:stretch>
          </p:blipFill>
          <p:spPr>
            <a:xfrm>
              <a:off x="4339872" y="3170644"/>
              <a:ext cx="690757" cy="434802"/>
            </a:xfrm>
            <a:prstGeom prst="rect">
              <a:avLst/>
            </a:prstGeom>
          </p:spPr>
        </p:pic>
        <p:sp>
          <p:nvSpPr>
            <p:cNvPr id="26" name="箭號: 向下 11">
              <a:extLst>
                <a:ext uri="{FF2B5EF4-FFF2-40B4-BE49-F238E27FC236}">
                  <a16:creationId xmlns:a16="http://schemas.microsoft.com/office/drawing/2014/main" id="{0513FD3F-302F-D523-F60D-A7F090A39A1A}"/>
                </a:ext>
              </a:extLst>
            </p:cNvPr>
            <p:cNvSpPr/>
            <p:nvPr/>
          </p:nvSpPr>
          <p:spPr>
            <a:xfrm rot="16200000">
              <a:off x="4210215" y="1410173"/>
              <a:ext cx="262916" cy="687155"/>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下 11">
              <a:extLst>
                <a:ext uri="{FF2B5EF4-FFF2-40B4-BE49-F238E27FC236}">
                  <a16:creationId xmlns:a16="http://schemas.microsoft.com/office/drawing/2014/main" id="{0513FD3F-302F-D523-F60D-A7F090A39A1A}"/>
                </a:ext>
              </a:extLst>
            </p:cNvPr>
            <p:cNvSpPr/>
            <p:nvPr/>
          </p:nvSpPr>
          <p:spPr>
            <a:xfrm flipH="1">
              <a:off x="5503949" y="1614075"/>
              <a:ext cx="300898" cy="660757"/>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11">
              <a:extLst>
                <a:ext uri="{FF2B5EF4-FFF2-40B4-BE49-F238E27FC236}">
                  <a16:creationId xmlns:a16="http://schemas.microsoft.com/office/drawing/2014/main" id="{0513FD3F-302F-D523-F60D-A7F090A39A1A}"/>
                </a:ext>
              </a:extLst>
            </p:cNvPr>
            <p:cNvSpPr/>
            <p:nvPr/>
          </p:nvSpPr>
          <p:spPr>
            <a:xfrm rot="8415769">
              <a:off x="5153009" y="2918501"/>
              <a:ext cx="262916" cy="687155"/>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4661869" y="3760259"/>
              <a:ext cx="1654154" cy="277211"/>
            </a:xfrm>
            <a:prstGeom prst="rect">
              <a:avLst/>
            </a:prstGeom>
            <a:solidFill>
              <a:schemeClr val="bg1"/>
            </a:solidFill>
          </p:spPr>
          <p:txBody>
            <a:bodyPr wrap="square" rtlCol="0">
              <a:spAutoFit/>
            </a:bodyPr>
            <a:lstStyle/>
            <a:p>
              <a:r>
                <a:rPr lang="en-US" altLang="zh-TW" dirty="0" smtClean="0"/>
                <a:t>CAM-1</a:t>
              </a:r>
              <a:r>
                <a:rPr lang="zh-TW" altLang="en-US" dirty="0" smtClean="0"/>
                <a:t>架設位置</a:t>
              </a:r>
              <a:endParaRPr lang="zh-TW" altLang="en-US" dirty="0"/>
            </a:p>
          </p:txBody>
        </p:sp>
        <p:sp>
          <p:nvSpPr>
            <p:cNvPr id="30" name="文字方塊 29"/>
            <p:cNvSpPr txBox="1"/>
            <p:nvPr/>
          </p:nvSpPr>
          <p:spPr>
            <a:xfrm>
              <a:off x="4983336" y="1356306"/>
              <a:ext cx="1417488" cy="277211"/>
            </a:xfrm>
            <a:prstGeom prst="rect">
              <a:avLst/>
            </a:prstGeom>
            <a:solidFill>
              <a:schemeClr val="bg1"/>
            </a:solidFill>
            <a:ln>
              <a:solidFill>
                <a:schemeClr val="tx1"/>
              </a:solidFill>
            </a:ln>
          </p:spPr>
          <p:txBody>
            <a:bodyPr wrap="square" rtlCol="0">
              <a:spAutoFit/>
            </a:bodyPr>
            <a:lstStyle/>
            <a:p>
              <a:r>
                <a:rPr lang="en-US" altLang="zh-TW" dirty="0" smtClean="0"/>
                <a:t>LED</a:t>
              </a:r>
              <a:r>
                <a:rPr lang="zh-TW" altLang="en-US" dirty="0" smtClean="0"/>
                <a:t>字幕機位置</a:t>
              </a:r>
              <a:endParaRPr lang="zh-TW" altLang="en-US" dirty="0"/>
            </a:p>
          </p:txBody>
        </p:sp>
        <p:sp>
          <p:nvSpPr>
            <p:cNvPr id="32" name="文字方塊 31"/>
            <p:cNvSpPr txBox="1"/>
            <p:nvPr/>
          </p:nvSpPr>
          <p:spPr>
            <a:xfrm>
              <a:off x="3014281" y="1494911"/>
              <a:ext cx="1009467" cy="485119"/>
            </a:xfrm>
            <a:prstGeom prst="rect">
              <a:avLst/>
            </a:prstGeom>
            <a:solidFill>
              <a:schemeClr val="bg1"/>
            </a:solidFill>
            <a:ln>
              <a:solidFill>
                <a:schemeClr val="tx1"/>
              </a:solidFill>
            </a:ln>
          </p:spPr>
          <p:txBody>
            <a:bodyPr wrap="square" rtlCol="0">
              <a:spAutoFit/>
            </a:bodyPr>
            <a:lstStyle/>
            <a:p>
              <a:r>
                <a:rPr lang="zh-TW" altLang="en-US" dirty="0" smtClean="0"/>
                <a:t>紅綠燈號</a:t>
              </a:r>
              <a:endParaRPr lang="en-US" altLang="zh-TW" dirty="0"/>
            </a:p>
            <a:p>
              <a:r>
                <a:rPr lang="zh-TW" altLang="en-US" dirty="0" smtClean="0"/>
                <a:t>架設位置</a:t>
              </a:r>
              <a:endParaRPr lang="zh-TW" altLang="en-US" dirty="0"/>
            </a:p>
          </p:txBody>
        </p:sp>
      </p:grpSp>
      <p:sp>
        <p:nvSpPr>
          <p:cNvPr id="75" name="標題 1"/>
          <p:cNvSpPr>
            <a:spLocks noGrp="1"/>
          </p:cNvSpPr>
          <p:nvPr>
            <p:ph type="ctrTitle"/>
          </p:nvPr>
        </p:nvSpPr>
        <p:spPr>
          <a:xfrm>
            <a:off x="237084" y="142645"/>
            <a:ext cx="2289815" cy="582960"/>
          </a:xfrm>
        </p:spPr>
        <p:txBody>
          <a:bodyPr>
            <a:normAutofit/>
          </a:bodyPr>
          <a:lstStyle/>
          <a:p>
            <a:pPr algn="l"/>
            <a:r>
              <a:rPr lang="zh-TW" altLang="en-US" sz="2800" dirty="0" smtClean="0">
                <a:solidFill>
                  <a:schemeClr val="tx1"/>
                </a:solidFill>
                <a:latin typeface="標楷體" panose="03000509000000000000" pitchFamily="65" charset="-120"/>
                <a:ea typeface="標楷體" panose="03000509000000000000" pitchFamily="65" charset="-120"/>
              </a:rPr>
              <a:t>設備組成</a:t>
            </a:r>
            <a:r>
              <a:rPr lang="en-US" altLang="zh-TW" sz="2800" dirty="0" smtClean="0">
                <a:solidFill>
                  <a:schemeClr val="tx1"/>
                </a:solidFill>
                <a:latin typeface="標楷體" panose="03000509000000000000" pitchFamily="65" charset="-120"/>
                <a:ea typeface="標楷體" panose="03000509000000000000" pitchFamily="65" charset="-120"/>
              </a:rPr>
              <a:t>-1</a:t>
            </a:r>
            <a:endParaRPr lang="zh-TW" altLang="en-US" sz="2800" dirty="0">
              <a:solidFill>
                <a:schemeClr val="tx1"/>
              </a:solidFill>
              <a:latin typeface="標楷體" panose="03000509000000000000" pitchFamily="65" charset="-120"/>
              <a:ea typeface="標楷體" panose="03000509000000000000" pitchFamily="65" charset="-120"/>
            </a:endParaRPr>
          </a:p>
        </p:txBody>
      </p:sp>
      <p:sp>
        <p:nvSpPr>
          <p:cNvPr id="22" name="橢圓 21"/>
          <p:cNvSpPr/>
          <p:nvPr/>
        </p:nvSpPr>
        <p:spPr>
          <a:xfrm>
            <a:off x="3578281" y="1940063"/>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p:txBody>
      </p:sp>
      <p:sp>
        <p:nvSpPr>
          <p:cNvPr id="98" name="橢圓 97"/>
          <p:cNvSpPr/>
          <p:nvPr/>
        </p:nvSpPr>
        <p:spPr>
          <a:xfrm>
            <a:off x="6276211" y="1735984"/>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101" name="橢圓 100"/>
          <p:cNvSpPr/>
          <p:nvPr/>
        </p:nvSpPr>
        <p:spPr>
          <a:xfrm>
            <a:off x="6167925" y="4911093"/>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3</a:t>
            </a:r>
            <a:endParaRPr lang="zh-TW" altLang="en-US" dirty="0">
              <a:latin typeface="標楷體" panose="03000509000000000000" pitchFamily="65" charset="-120"/>
              <a:ea typeface="標楷體" panose="03000509000000000000" pitchFamily="65" charset="-120"/>
            </a:endParaRPr>
          </a:p>
        </p:txBody>
      </p:sp>
      <p:sp>
        <p:nvSpPr>
          <p:cNvPr id="31" name="文字方塊 30"/>
          <p:cNvSpPr txBox="1"/>
          <p:nvPr/>
        </p:nvSpPr>
        <p:spPr>
          <a:xfrm>
            <a:off x="379737" y="748821"/>
            <a:ext cx="3924436" cy="1200329"/>
          </a:xfrm>
          <a:prstGeom prst="rect">
            <a:avLst/>
          </a:prstGeom>
          <a:noFill/>
        </p:spPr>
        <p:txBody>
          <a:bodyPr wrap="square" rtlCol="0">
            <a:spAutoFit/>
          </a:bodyPr>
          <a:lstStyle/>
          <a:p>
            <a:pPr marL="342900" indent="-342900">
              <a:buAutoNum type="arabicPeriod"/>
            </a:pPr>
            <a:r>
              <a:rPr lang="zh-TW" altLang="en-US" sz="2400" dirty="0" smtClean="0">
                <a:latin typeface="標楷體" panose="03000509000000000000" pitchFamily="65" charset="-120"/>
                <a:ea typeface="標楷體" panose="03000509000000000000" pitchFamily="65" charset="-120"/>
              </a:rPr>
              <a:t>紅綠燈號</a:t>
            </a:r>
            <a:endParaRPr lang="en-US" altLang="zh-TW" sz="2400" dirty="0" smtClean="0">
              <a:latin typeface="標楷體" panose="03000509000000000000" pitchFamily="65" charset="-120"/>
              <a:ea typeface="標楷體" panose="03000509000000000000" pitchFamily="65" charset="-120"/>
            </a:endParaRPr>
          </a:p>
          <a:p>
            <a:pPr marL="342900" indent="-342900">
              <a:buAutoNum type="arabicPeriod"/>
            </a:pPr>
            <a:r>
              <a:rPr lang="en-US" altLang="zh-TW" sz="2400" dirty="0" smtClean="0">
                <a:latin typeface="標楷體" panose="03000509000000000000" pitchFamily="65" charset="-120"/>
                <a:ea typeface="標楷體" panose="03000509000000000000" pitchFamily="65" charset="-120"/>
              </a:rPr>
              <a:t>LED</a:t>
            </a:r>
            <a:r>
              <a:rPr lang="zh-TW" altLang="en-US" sz="2400" dirty="0" smtClean="0">
                <a:latin typeface="標楷體" panose="03000509000000000000" pitchFamily="65" charset="-120"/>
                <a:ea typeface="標楷體" panose="03000509000000000000" pitchFamily="65" charset="-120"/>
              </a:rPr>
              <a:t>字幕</a:t>
            </a:r>
            <a:r>
              <a:rPr lang="zh-TW" altLang="en-US" sz="2400" dirty="0">
                <a:latin typeface="標楷體" panose="03000509000000000000" pitchFamily="65" charset="-120"/>
                <a:ea typeface="標楷體" panose="03000509000000000000" pitchFamily="65" charset="-120"/>
              </a:rPr>
              <a:t>機</a:t>
            </a:r>
            <a:endParaRPr lang="en-US" altLang="zh-TW" sz="2400" dirty="0" smtClean="0">
              <a:latin typeface="標楷體" panose="03000509000000000000" pitchFamily="65" charset="-120"/>
              <a:ea typeface="標楷體" panose="03000509000000000000" pitchFamily="65" charset="-120"/>
            </a:endParaRPr>
          </a:p>
          <a:p>
            <a:pPr marL="342900" indent="-342900">
              <a:buAutoNum type="arabicPeriod"/>
            </a:pPr>
            <a:r>
              <a:rPr lang="en-US" altLang="zh-TW" sz="2400" dirty="0" smtClean="0">
                <a:latin typeface="標楷體" panose="03000509000000000000" pitchFamily="65" charset="-120"/>
                <a:ea typeface="標楷體" panose="03000509000000000000" pitchFamily="65" charset="-120"/>
              </a:rPr>
              <a:t>CAM-1</a:t>
            </a:r>
          </a:p>
        </p:txBody>
      </p:sp>
      <p:sp>
        <p:nvSpPr>
          <p:cNvPr id="19" name="文字方塊 18"/>
          <p:cNvSpPr txBox="1"/>
          <p:nvPr/>
        </p:nvSpPr>
        <p:spPr>
          <a:xfrm>
            <a:off x="8779757" y="6381328"/>
            <a:ext cx="300082" cy="369332"/>
          </a:xfrm>
          <a:prstGeom prst="rect">
            <a:avLst/>
          </a:prstGeom>
          <a:noFill/>
        </p:spPr>
        <p:txBody>
          <a:bodyPr wrap="none" rtlCol="0">
            <a:spAutoFit/>
          </a:bodyPr>
          <a:lstStyle/>
          <a:p>
            <a:r>
              <a:rPr lang="en-US" altLang="zh-TW" dirty="0" smtClean="0">
                <a:latin typeface="標楷體" panose="03000509000000000000" pitchFamily="65" charset="-120"/>
                <a:ea typeface="標楷體" panose="03000509000000000000" pitchFamily="65" charset="-120"/>
              </a:rPr>
              <a:t>5</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6309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52846" y="908720"/>
            <a:ext cx="8623610" cy="5328592"/>
            <a:chOff x="52847" y="20789"/>
            <a:chExt cx="8233232" cy="4742605"/>
          </a:xfrm>
        </p:grpSpPr>
        <p:sp>
          <p:nvSpPr>
            <p:cNvPr id="46" name="箭號: 向右 4">
              <a:extLst>
                <a:ext uri="{FF2B5EF4-FFF2-40B4-BE49-F238E27FC236}">
                  <a16:creationId xmlns:a16="http://schemas.microsoft.com/office/drawing/2014/main" id="{36E521FC-031D-E920-7487-6BF5DBE65CB6}"/>
                </a:ext>
              </a:extLst>
            </p:cNvPr>
            <p:cNvSpPr/>
            <p:nvPr/>
          </p:nvSpPr>
          <p:spPr>
            <a:xfrm rot="1339772">
              <a:off x="2758160" y="1646269"/>
              <a:ext cx="791897" cy="25607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6F9601E4-2C93-304B-B231-B356C6C6FB83}"/>
                </a:ext>
              </a:extLst>
            </p:cNvPr>
            <p:cNvSpPr txBox="1"/>
            <p:nvPr/>
          </p:nvSpPr>
          <p:spPr>
            <a:xfrm>
              <a:off x="2084742" y="1505436"/>
              <a:ext cx="791897"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正門口</a:t>
              </a:r>
            </a:p>
          </p:txBody>
        </p:sp>
        <p:pic>
          <p:nvPicPr>
            <p:cNvPr id="48" name="圖片 47" descr="一張含有 戶外, 天空, 道路, 建築 的圖片&#10;&#10;自動產生的描述">
              <a:extLst>
                <a:ext uri="{FF2B5EF4-FFF2-40B4-BE49-F238E27FC236}">
                  <a16:creationId xmlns:a16="http://schemas.microsoft.com/office/drawing/2014/main" id="{FD200BFD-2498-84BC-EA7C-46F216C83E15}"/>
                </a:ext>
              </a:extLst>
            </p:cNvPr>
            <p:cNvPicPr>
              <a:picLocks noChangeAspect="1"/>
            </p:cNvPicPr>
            <p:nvPr/>
          </p:nvPicPr>
          <p:blipFill>
            <a:blip r:embed="rId3"/>
            <a:stretch>
              <a:fillRect/>
            </a:stretch>
          </p:blipFill>
          <p:spPr>
            <a:xfrm>
              <a:off x="1649811" y="1115655"/>
              <a:ext cx="6540413" cy="3644475"/>
            </a:xfrm>
            <a:prstGeom prst="rect">
              <a:avLst/>
            </a:prstGeom>
          </p:spPr>
        </p:pic>
        <p:pic>
          <p:nvPicPr>
            <p:cNvPr id="49" name="圖片 48"/>
            <p:cNvPicPr>
              <a:picLocks noChangeAspect="1"/>
            </p:cNvPicPr>
            <p:nvPr/>
          </p:nvPicPr>
          <p:blipFill>
            <a:blip r:embed="rId4"/>
            <a:stretch>
              <a:fillRect/>
            </a:stretch>
          </p:blipFill>
          <p:spPr>
            <a:xfrm>
              <a:off x="6440215" y="20789"/>
              <a:ext cx="1845864" cy="2460688"/>
            </a:xfrm>
            <a:prstGeom prst="rect">
              <a:avLst/>
            </a:prstGeom>
          </p:spPr>
        </p:pic>
        <p:sp>
          <p:nvSpPr>
            <p:cNvPr id="50" name="文字方塊 49"/>
            <p:cNvSpPr txBox="1"/>
            <p:nvPr/>
          </p:nvSpPr>
          <p:spPr>
            <a:xfrm>
              <a:off x="6777123" y="58023"/>
              <a:ext cx="1234322" cy="575254"/>
            </a:xfrm>
            <a:prstGeom prst="rect">
              <a:avLst/>
            </a:prstGeom>
            <a:solidFill>
              <a:schemeClr val="bg1"/>
            </a:solidFill>
            <a:ln>
              <a:solidFill>
                <a:schemeClr val="tx1"/>
              </a:solidFill>
            </a:ln>
          </p:spPr>
          <p:txBody>
            <a:bodyPr wrap="square" rtlCol="0">
              <a:spAutoFit/>
            </a:bodyPr>
            <a:lstStyle/>
            <a:p>
              <a:r>
                <a:rPr lang="zh-TW" altLang="en-US" dirty="0" smtClean="0"/>
                <a:t>生泰建置</a:t>
              </a:r>
              <a:endParaRPr lang="en-US" altLang="zh-TW" dirty="0" smtClean="0"/>
            </a:p>
            <a:p>
              <a:r>
                <a:rPr lang="zh-TW" altLang="en-US" dirty="0" smtClean="0"/>
                <a:t>之攝影機</a:t>
              </a:r>
              <a:endParaRPr lang="en-US" altLang="zh-TW" dirty="0" smtClean="0"/>
            </a:p>
          </p:txBody>
        </p:sp>
        <p:pic>
          <p:nvPicPr>
            <p:cNvPr id="51" name="圖片 50"/>
            <p:cNvPicPr>
              <a:picLocks noChangeAspect="1"/>
            </p:cNvPicPr>
            <p:nvPr/>
          </p:nvPicPr>
          <p:blipFill>
            <a:blip r:embed="rId5"/>
            <a:stretch>
              <a:fillRect/>
            </a:stretch>
          </p:blipFill>
          <p:spPr>
            <a:xfrm>
              <a:off x="52847" y="856713"/>
              <a:ext cx="2080534" cy="2773524"/>
            </a:xfrm>
            <a:prstGeom prst="rect">
              <a:avLst/>
            </a:prstGeom>
          </p:spPr>
        </p:pic>
        <p:sp>
          <p:nvSpPr>
            <p:cNvPr id="52" name="文字方塊 51"/>
            <p:cNvSpPr txBox="1"/>
            <p:nvPr/>
          </p:nvSpPr>
          <p:spPr>
            <a:xfrm>
              <a:off x="52847" y="883276"/>
              <a:ext cx="2017808" cy="328716"/>
            </a:xfrm>
            <a:prstGeom prst="rect">
              <a:avLst/>
            </a:prstGeom>
            <a:solidFill>
              <a:schemeClr val="bg1"/>
            </a:solidFill>
            <a:ln>
              <a:solidFill>
                <a:schemeClr val="tx1"/>
              </a:solidFill>
            </a:ln>
          </p:spPr>
          <p:txBody>
            <a:bodyPr wrap="square" rtlCol="0">
              <a:spAutoFit/>
            </a:bodyPr>
            <a:lstStyle/>
            <a:p>
              <a:r>
                <a:rPr lang="zh-TW" altLang="en-US" dirty="0" smtClean="0"/>
                <a:t>生泰 地磅顯示看板</a:t>
              </a:r>
              <a:endParaRPr lang="en-US" altLang="zh-TW" dirty="0" smtClean="0"/>
            </a:p>
          </p:txBody>
        </p:sp>
        <p:sp>
          <p:nvSpPr>
            <p:cNvPr id="53" name="箭號: 向下 5">
              <a:extLst>
                <a:ext uri="{FF2B5EF4-FFF2-40B4-BE49-F238E27FC236}">
                  <a16:creationId xmlns:a16="http://schemas.microsoft.com/office/drawing/2014/main" id="{AEDD6A18-2607-E35A-F63F-B986BB95E050}"/>
                </a:ext>
              </a:extLst>
            </p:cNvPr>
            <p:cNvSpPr/>
            <p:nvPr/>
          </p:nvSpPr>
          <p:spPr>
            <a:xfrm rot="3849315">
              <a:off x="4619816" y="-295840"/>
              <a:ext cx="245672" cy="3764981"/>
            </a:xfrm>
            <a:prstGeom prst="downArrow">
              <a:avLst>
                <a:gd name="adj1" fmla="val 32657"/>
                <a:gd name="adj2" fmla="val 50000"/>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箭號: 向下 5">
              <a:extLst>
                <a:ext uri="{FF2B5EF4-FFF2-40B4-BE49-F238E27FC236}">
                  <a16:creationId xmlns:a16="http://schemas.microsoft.com/office/drawing/2014/main" id="{AEDD6A18-2607-E35A-F63F-B986BB95E050}"/>
                </a:ext>
              </a:extLst>
            </p:cNvPr>
            <p:cNvSpPr/>
            <p:nvPr/>
          </p:nvSpPr>
          <p:spPr>
            <a:xfrm rot="18357504">
              <a:off x="2015277" y="1742941"/>
              <a:ext cx="262916" cy="54305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箭號: 向下 5">
              <a:extLst>
                <a:ext uri="{FF2B5EF4-FFF2-40B4-BE49-F238E27FC236}">
                  <a16:creationId xmlns:a16="http://schemas.microsoft.com/office/drawing/2014/main" id="{AEDD6A18-2607-E35A-F63F-B986BB95E050}"/>
                </a:ext>
              </a:extLst>
            </p:cNvPr>
            <p:cNvSpPr/>
            <p:nvPr/>
          </p:nvSpPr>
          <p:spPr>
            <a:xfrm rot="6493310">
              <a:off x="3607312" y="2303245"/>
              <a:ext cx="137892" cy="105403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6"/>
            <a:stretch>
              <a:fillRect/>
            </a:stretch>
          </p:blipFill>
          <p:spPr>
            <a:xfrm>
              <a:off x="4198408" y="2542601"/>
              <a:ext cx="2961057" cy="2220793"/>
            </a:xfrm>
            <a:prstGeom prst="rect">
              <a:avLst/>
            </a:prstGeom>
          </p:spPr>
        </p:pic>
        <p:sp>
          <p:nvSpPr>
            <p:cNvPr id="57" name="文字方塊 56"/>
            <p:cNvSpPr txBox="1"/>
            <p:nvPr/>
          </p:nvSpPr>
          <p:spPr>
            <a:xfrm>
              <a:off x="4716509" y="2611146"/>
              <a:ext cx="1949471" cy="328716"/>
            </a:xfrm>
            <a:prstGeom prst="rect">
              <a:avLst/>
            </a:prstGeom>
            <a:solidFill>
              <a:schemeClr val="bg1"/>
            </a:solidFill>
            <a:ln>
              <a:solidFill>
                <a:schemeClr val="tx1"/>
              </a:solidFill>
            </a:ln>
          </p:spPr>
          <p:txBody>
            <a:bodyPr wrap="square" rtlCol="0">
              <a:spAutoFit/>
            </a:bodyPr>
            <a:lstStyle/>
            <a:p>
              <a:r>
                <a:rPr lang="zh-TW" altLang="en-US" dirty="0" smtClean="0"/>
                <a:t>電源及訊號箱盤體</a:t>
              </a:r>
              <a:endParaRPr lang="en-US" altLang="zh-TW" dirty="0" smtClean="0"/>
            </a:p>
          </p:txBody>
        </p:sp>
        <p:sp>
          <p:nvSpPr>
            <p:cNvPr id="58" name="矩形 57"/>
            <p:cNvSpPr/>
            <p:nvPr/>
          </p:nvSpPr>
          <p:spPr>
            <a:xfrm>
              <a:off x="4981680" y="3971925"/>
              <a:ext cx="1638195" cy="523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59" name="矩形 58"/>
            <p:cNvSpPr/>
            <p:nvPr/>
          </p:nvSpPr>
          <p:spPr>
            <a:xfrm>
              <a:off x="5138928" y="3096928"/>
              <a:ext cx="299847" cy="871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grpSp>
      <p:sp>
        <p:nvSpPr>
          <p:cNvPr id="75" name="標題 1"/>
          <p:cNvSpPr>
            <a:spLocks noGrp="1"/>
          </p:cNvSpPr>
          <p:nvPr>
            <p:ph type="ctrTitle"/>
          </p:nvPr>
        </p:nvSpPr>
        <p:spPr>
          <a:xfrm>
            <a:off x="237084" y="142645"/>
            <a:ext cx="2289815" cy="582960"/>
          </a:xfrm>
        </p:spPr>
        <p:txBody>
          <a:bodyPr>
            <a:normAutofit/>
          </a:bodyPr>
          <a:lstStyle/>
          <a:p>
            <a:pPr algn="l"/>
            <a:r>
              <a:rPr lang="zh-TW" altLang="en-US" sz="2800" dirty="0" smtClean="0">
                <a:latin typeface="標楷體" panose="03000509000000000000" pitchFamily="65" charset="-120"/>
                <a:ea typeface="標楷體" panose="03000509000000000000" pitchFamily="65" charset="-120"/>
              </a:rPr>
              <a:t>設備組成</a:t>
            </a:r>
            <a:r>
              <a:rPr lang="en-US" altLang="zh-TW" sz="2800" dirty="0" smtClean="0">
                <a:latin typeface="標楷體" panose="03000509000000000000" pitchFamily="65" charset="-120"/>
                <a:ea typeface="標楷體" panose="03000509000000000000" pitchFamily="65" charset="-120"/>
              </a:rPr>
              <a:t>-2</a:t>
            </a:r>
            <a:endParaRPr lang="zh-TW" altLang="en-US" sz="2800" dirty="0">
              <a:latin typeface="標楷體" panose="03000509000000000000" pitchFamily="65" charset="-120"/>
              <a:ea typeface="標楷體" panose="03000509000000000000" pitchFamily="65" charset="-120"/>
            </a:endParaRPr>
          </a:p>
        </p:txBody>
      </p:sp>
      <p:sp>
        <p:nvSpPr>
          <p:cNvPr id="93" name="橢圓 92"/>
          <p:cNvSpPr/>
          <p:nvPr/>
        </p:nvSpPr>
        <p:spPr>
          <a:xfrm>
            <a:off x="7872460" y="2312738"/>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標楷體" panose="03000509000000000000" pitchFamily="65" charset="-120"/>
                <a:ea typeface="標楷體" panose="03000509000000000000" pitchFamily="65" charset="-120"/>
              </a:rPr>
              <a:t>4</a:t>
            </a:r>
            <a:endParaRPr lang="zh-TW" altLang="en-US" dirty="0">
              <a:latin typeface="標楷體" panose="03000509000000000000" pitchFamily="65" charset="-120"/>
              <a:ea typeface="標楷體" panose="03000509000000000000" pitchFamily="65" charset="-120"/>
            </a:endParaRPr>
          </a:p>
        </p:txBody>
      </p:sp>
      <p:sp>
        <p:nvSpPr>
          <p:cNvPr id="31" name="文字方塊 30"/>
          <p:cNvSpPr txBox="1"/>
          <p:nvPr/>
        </p:nvSpPr>
        <p:spPr>
          <a:xfrm>
            <a:off x="283797" y="641034"/>
            <a:ext cx="3924436" cy="461665"/>
          </a:xfrm>
          <a:prstGeom prst="rect">
            <a:avLst/>
          </a:prstGeom>
          <a:noFill/>
        </p:spPr>
        <p:txBody>
          <a:bodyPr wrap="square" rtlCol="0">
            <a:spAutoFit/>
          </a:bodyPr>
          <a:lstStyle/>
          <a:p>
            <a:r>
              <a:rPr lang="en-US" altLang="zh-TW" sz="2400" dirty="0" smtClean="0">
                <a:latin typeface="標楷體" panose="03000509000000000000" pitchFamily="65" charset="-120"/>
                <a:ea typeface="標楷體" panose="03000509000000000000" pitchFamily="65" charset="-120"/>
              </a:rPr>
              <a:t>4.CAM-2</a:t>
            </a:r>
          </a:p>
        </p:txBody>
      </p:sp>
      <p:pic>
        <p:nvPicPr>
          <p:cNvPr id="60" name="圖片 59"/>
          <p:cNvPicPr>
            <a:picLocks noChangeAspect="1"/>
          </p:cNvPicPr>
          <p:nvPr/>
        </p:nvPicPr>
        <p:blipFill>
          <a:blip r:embed="rId7">
            <a:extLst>
              <a:ext uri="{BEBA8EAE-BF5A-486C-A8C5-ECC9F3942E4B}">
                <a14:imgProps xmlns:a14="http://schemas.microsoft.com/office/drawing/2010/main">
                  <a14:imgLayer r:embed="rId8">
                    <a14:imgEffect>
                      <a14:backgroundRemoval t="10000" b="90000" l="667" r="99667">
                        <a14:foregroundMark x1="38167" y1="40000" x2="38167" y2="40000"/>
                        <a14:foregroundMark x1="51000" y1="39000" x2="85167" y2="31500"/>
                        <a14:foregroundMark x1="67333" y1="35250" x2="46167" y2="53500"/>
                        <a14:foregroundMark x1="72167" y1="31500" x2="833" y2="34000"/>
                        <a14:foregroundMark x1="77833" y1="23000" x2="99667" y2="32750"/>
                      </a14:backgroundRemoval>
                    </a14:imgEffect>
                  </a14:imgLayer>
                </a14:imgProps>
              </a:ext>
            </a:extLst>
          </a:blip>
          <a:stretch>
            <a:fillRect/>
          </a:stretch>
        </p:blipFill>
        <p:spPr>
          <a:xfrm flipH="1">
            <a:off x="7427141" y="2904792"/>
            <a:ext cx="890641" cy="579293"/>
          </a:xfrm>
          <a:prstGeom prst="rect">
            <a:avLst/>
          </a:prstGeom>
        </p:spPr>
      </p:pic>
      <p:sp>
        <p:nvSpPr>
          <p:cNvPr id="61" name="文字方塊 60"/>
          <p:cNvSpPr txBox="1"/>
          <p:nvPr/>
        </p:nvSpPr>
        <p:spPr>
          <a:xfrm>
            <a:off x="7372088" y="2588261"/>
            <a:ext cx="1000745" cy="369332"/>
          </a:xfrm>
          <a:prstGeom prst="rect">
            <a:avLst/>
          </a:prstGeom>
          <a:solidFill>
            <a:schemeClr val="bg1"/>
          </a:solidFill>
        </p:spPr>
        <p:txBody>
          <a:bodyPr wrap="square" rtlCol="0">
            <a:spAutoFit/>
          </a:bodyPr>
          <a:lstStyle/>
          <a:p>
            <a:r>
              <a:rPr lang="en-US" altLang="zh-TW" dirty="0" smtClean="0"/>
              <a:t>CAM-2</a:t>
            </a:r>
          </a:p>
        </p:txBody>
      </p:sp>
      <p:pic>
        <p:nvPicPr>
          <p:cNvPr id="22" name="Picture 4" descr="Ideal Warehouse Innovations Inc. - Dock Lights; Type: LED ; Mount Type: Wall Mount ; Switch Type ..."/>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300" b="93200" l="10000" r="90000">
                        <a14:foregroundMark x1="36600" y1="10900" x2="36600" y2="10900"/>
                        <a14:foregroundMark x1="45400" y1="7300" x2="45400" y2="7300"/>
                        <a14:foregroundMark x1="60000" y1="9400" x2="60000" y2="9400"/>
                        <a14:foregroundMark x1="61800" y1="93200" x2="61800" y2="93200"/>
                        <a14:foregroundMark x1="49400" y1="47100" x2="49400" y2="47100"/>
                        <a14:foregroundMark x1="53000" y1="50400" x2="53000" y2="50400"/>
                        <a14:foregroundMark x1="40900" y1="50700" x2="40900" y2="50700"/>
                        <a14:foregroundMark x1="42100" y1="47700" x2="38800" y2="47100"/>
                        <a14:foregroundMark x1="53300" y1="47700" x2="53300" y2="47700"/>
                        <a14:foregroundMark x1="55200" y1="48000" x2="55200" y2="48000"/>
                        <a14:foregroundMark x1="44500" y1="48000" x2="44500" y2="48000"/>
                        <a14:foregroundMark x1="48200" y1="48900" x2="48200" y2="48900"/>
                        <a14:foregroundMark x1="48200" y1="48900" x2="48200" y2="48900"/>
                      </a14:backgroundRemoval>
                    </a14:imgEffect>
                  </a14:imgLayer>
                </a14:imgProps>
              </a:ext>
              <a:ext uri="{28A0092B-C50C-407E-A947-70E740481C1C}">
                <a14:useLocalDpi xmlns:a14="http://schemas.microsoft.com/office/drawing/2010/main" val="0"/>
              </a:ext>
            </a:extLst>
          </a:blip>
          <a:srcRect/>
          <a:stretch>
            <a:fillRect/>
          </a:stretch>
        </p:blipFill>
        <p:spPr bwMode="auto">
          <a:xfrm>
            <a:off x="2724295" y="3116221"/>
            <a:ext cx="427906" cy="5279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LED字幕機∣ LED跑馬燈 LED顯示屏"/>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16843">
            <a:off x="-24735" y="2913448"/>
            <a:ext cx="1911242" cy="114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000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TM02900720[[fn=要素]]</Template>
  <TotalTime>2626</TotalTime>
  <Words>1474</Words>
  <Application>Microsoft Office PowerPoint</Application>
  <PresentationFormat>如螢幕大小 (4:3)</PresentationFormat>
  <Paragraphs>261</Paragraphs>
  <Slides>23</Slides>
  <Notes>17</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23</vt:i4>
      </vt:variant>
    </vt:vector>
  </HeadingPairs>
  <TitlesOfParts>
    <vt:vector size="34" baseType="lpstr">
      <vt:lpstr>微軟正黑體</vt:lpstr>
      <vt:lpstr>新細明體</vt:lpstr>
      <vt:lpstr>標楷體</vt:lpstr>
      <vt:lpstr>Arial</vt:lpstr>
      <vt:lpstr>Calibri</vt:lpstr>
      <vt:lpstr>Calibri Light</vt:lpstr>
      <vt:lpstr>Century Gothic</vt:lpstr>
      <vt:lpstr>Wingdings 2</vt:lpstr>
      <vt:lpstr>Wingdings 3</vt:lpstr>
      <vt:lpstr>HDOfficeLightV0</vt:lpstr>
      <vt:lpstr>絲縷</vt:lpstr>
      <vt:lpstr>新屋永豐餘 車牌辨識系統整合方案 軟硬體功能規劃書 </vt:lpstr>
      <vt:lpstr>一、使用需求  二、系統規劃      系統架構      設備組成-1      設備組成-2      車輛進出流程  三、(CMS)中控軟體      軟體方塊圖      軟體功能操作說明      首頁 (即時影像)      車牌查詢          車位管理      活動車輛匯入-新增活動      活動車輛匯入-活動車輛編輯 (臨時新增車號-1)      活動車輛匯入-活動車輛編輯 (臨時新增車號-2)      管理者密碼 (變更/新增)  四、車辨成功率實證案例       車辨成功率 100%  </vt:lpstr>
      <vt:lpstr>一、使用需求</vt:lpstr>
      <vt:lpstr>需求: 一、 依業主要求於南門門口(單線雙向) 架設車牌辨識系統，控管新屋廠車輛進出，連動 LED字幕機及跑馬燈 ,由管理系統進行車輛資料查詢、廠內車流現況，做到廠區車輛管控自動化需求。  二、車牌辨識成功率需 &gt; 95% </vt:lpstr>
      <vt:lpstr>PowerPoint 簡報</vt:lpstr>
      <vt:lpstr>二、系統規劃</vt:lpstr>
      <vt:lpstr>新屋永豐餘 硬體系統架構(構想圖)</vt:lpstr>
      <vt:lpstr>設備組成-1</vt:lpstr>
      <vt:lpstr>設備組成-2</vt:lpstr>
      <vt:lpstr>PowerPoint 簡報</vt:lpstr>
      <vt:lpstr>PowerPoint 簡報</vt:lpstr>
      <vt:lpstr>三、(CMS)中控軟體</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四、車辨成功率</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基隆稅務局  車牌辨識系統  教育訓練手冊</dc:title>
  <dc:creator>kvsu2</dc:creator>
  <cp:lastModifiedBy>IoT-林佑學[Kevin.Lin]</cp:lastModifiedBy>
  <cp:revision>185</cp:revision>
  <dcterms:created xsi:type="dcterms:W3CDTF">2021-09-27T05:58:01Z</dcterms:created>
  <dcterms:modified xsi:type="dcterms:W3CDTF">2023-10-20T08:06:20Z</dcterms:modified>
</cp:coreProperties>
</file>